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307" r:id="rId2"/>
    <p:sldId id="309" r:id="rId3"/>
    <p:sldId id="324" r:id="rId4"/>
    <p:sldId id="317" r:id="rId5"/>
    <p:sldId id="259" r:id="rId6"/>
    <p:sldId id="261" r:id="rId7"/>
    <p:sldId id="273" r:id="rId8"/>
    <p:sldId id="318" r:id="rId9"/>
    <p:sldId id="319" r:id="rId10"/>
    <p:sldId id="320" r:id="rId11"/>
    <p:sldId id="321" r:id="rId12"/>
    <p:sldId id="322" r:id="rId13"/>
    <p:sldId id="323" r:id="rId14"/>
    <p:sldId id="265" r:id="rId15"/>
    <p:sldId id="275" r:id="rId16"/>
    <p:sldId id="267" r:id="rId17"/>
    <p:sldId id="268" r:id="rId18"/>
    <p:sldId id="269" r:id="rId19"/>
    <p:sldId id="270" r:id="rId20"/>
    <p:sldId id="278" r:id="rId21"/>
    <p:sldId id="304" r:id="rId22"/>
  </p:sldIdLst>
  <p:sldSz cx="9144000" cy="5143500" type="screen16x9"/>
  <p:notesSz cx="7010400" cy="9296400"/>
  <p:embeddedFontLst>
    <p:embeddedFont>
      <p:font typeface="Arial Nova"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Raleway"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54BAE-3015-4000-AD76-250A1A961158}" v="17" dt="2022-04-11T15:28:49.442"/>
    <p1510:client id="{A58A1D56-492C-4DF9-A7A0-C85026670EE9}" v="1" dt="2022-04-08T16:03:15.250"/>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09" autoAdjust="0"/>
  </p:normalViewPr>
  <p:slideViewPr>
    <p:cSldViewPr snapToGrid="0">
      <p:cViewPr varScale="1">
        <p:scale>
          <a:sx n="94" d="100"/>
          <a:sy n="94" d="100"/>
        </p:scale>
        <p:origin x="1488" y="78"/>
      </p:cViewPr>
      <p:guideLst/>
    </p:cSldViewPr>
  </p:slideViewPr>
  <p:notesTextViewPr>
    <p:cViewPr>
      <p:scale>
        <a:sx n="1" d="1"/>
        <a:sy n="1" d="1"/>
      </p:scale>
      <p:origin x="0" y="0"/>
    </p:cViewPr>
  </p:notesTextViewPr>
  <p:notesViewPr>
    <p:cSldViewPr snapToGrid="0">
      <p:cViewPr varScale="1">
        <p:scale>
          <a:sx n="83" d="100"/>
          <a:sy n="83" d="100"/>
        </p:scale>
        <p:origin x="317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Bliss" userId="2j5IpS/SQQlrAvP4KRBn2IIz8HD1UCS48NiRkLKdQQs=" providerId="None" clId="Web-{3F154BAE-3015-4000-AD76-250A1A961158}"/>
    <pc:docChg chg="modSld">
      <pc:chgData name="Joanna Bliss" userId="2j5IpS/SQQlrAvP4KRBn2IIz8HD1UCS48NiRkLKdQQs=" providerId="None" clId="Web-{3F154BAE-3015-4000-AD76-250A1A961158}" dt="2022-04-11T15:28:49.442" v="16" actId="20577"/>
      <pc:docMkLst>
        <pc:docMk/>
      </pc:docMkLst>
      <pc:sldChg chg="modSp">
        <pc:chgData name="Joanna Bliss" userId="2j5IpS/SQQlrAvP4KRBn2IIz8HD1UCS48NiRkLKdQQs=" providerId="None" clId="Web-{3F154BAE-3015-4000-AD76-250A1A961158}" dt="2022-04-11T15:28:49.442" v="16" actId="20577"/>
        <pc:sldMkLst>
          <pc:docMk/>
          <pc:sldMk cId="866341985" sldId="275"/>
        </pc:sldMkLst>
        <pc:spChg chg="mod">
          <ac:chgData name="Joanna Bliss" userId="2j5IpS/SQQlrAvP4KRBn2IIz8HD1UCS48NiRkLKdQQs=" providerId="None" clId="Web-{3F154BAE-3015-4000-AD76-250A1A961158}" dt="2022-04-11T15:28:49.442" v="16" actId="20577"/>
          <ac:spMkLst>
            <pc:docMk/>
            <pc:sldMk cId="866341985" sldId="275"/>
            <ac:spMk id="3" creationId="{88BE55BB-007C-493A-B0D3-6A54C5C444E2}"/>
          </ac:spMkLst>
        </pc:spChg>
      </pc:sldChg>
    </pc:docChg>
  </pc:docChgLst>
  <pc:docChgLst>
    <pc:chgData name="Joanna Bliss" userId="2j5IpS/SQQlrAvP4KRBn2IIz8HD1UCS48NiRkLKdQQs=" providerId="None" clId="Web-{A58A1D56-492C-4DF9-A7A0-C85026670EE9}"/>
    <pc:docChg chg="modSld">
      <pc:chgData name="Joanna Bliss" userId="2j5IpS/SQQlrAvP4KRBn2IIz8HD1UCS48NiRkLKdQQs=" providerId="None" clId="Web-{A58A1D56-492C-4DF9-A7A0-C85026670EE9}" dt="2022-04-08T16:03:09.890" v="26"/>
      <pc:docMkLst>
        <pc:docMk/>
      </pc:docMkLst>
      <pc:sldChg chg="modNotes">
        <pc:chgData name="Joanna Bliss" userId="2j5IpS/SQQlrAvP4KRBn2IIz8HD1UCS48NiRkLKdQQs=" providerId="None" clId="Web-{A58A1D56-492C-4DF9-A7A0-C85026670EE9}" dt="2022-04-08T16:03:09.890" v="26"/>
        <pc:sldMkLst>
          <pc:docMk/>
          <pc:sldMk cId="1662473775"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nSpc>
                <a:spcPct val="107000"/>
              </a:lnSpc>
              <a:buNone/>
            </a:pPr>
            <a:r>
              <a:rPr lang="en-US" kern="1200" dirty="0">
                <a:latin typeface="Calibri" panose="020F0502020204030204" pitchFamily="34" charset="0"/>
                <a:ea typeface="Times New Roman" panose="02020603050405020304" pitchFamily="18" charset="0"/>
                <a:cs typeface="Calibri" panose="020F0502020204030204" pitchFamily="34" charset="0"/>
              </a:rPr>
              <a:t>Have open before presentation: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kern="1200"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en-US" kern="1200" dirty="0">
                <a:latin typeface="Calibri" panose="020F0502020204030204" pitchFamily="34" charset="0"/>
                <a:ea typeface="Times New Roman" panose="02020603050405020304" pitchFamily="18" charset="0"/>
                <a:cs typeface="Calibri" panose="020F0502020204030204" pitchFamily="34" charset="0"/>
              </a:rPr>
              <a:t>Library home page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en-US" kern="1200" dirty="0">
                <a:latin typeface="Calibri" panose="020F0502020204030204" pitchFamily="34" charset="0"/>
                <a:ea typeface="Times New Roman" panose="02020603050405020304" pitchFamily="18" charset="0"/>
                <a:cs typeface="Calibri" panose="020F0502020204030204" pitchFamily="34" charset="0"/>
              </a:rPr>
              <a:t>WRTR research guide for this section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Arial" panose="020B0604020202020204" pitchFamily="34" charset="0"/>
              <a:buChar char="*"/>
            </a:pPr>
            <a:r>
              <a:rPr lang="en-US" kern="1200" dirty="0">
                <a:latin typeface="Calibri" panose="020F0502020204030204" pitchFamily="34" charset="0"/>
                <a:ea typeface="Times New Roman" panose="02020603050405020304" pitchFamily="18" charset="0"/>
                <a:cs typeface="Calibri" panose="020F0502020204030204" pitchFamily="34" charset="0"/>
              </a:rPr>
              <a:t>PPT slides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343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t>What do you think currency means in this context?</a:t>
            </a:r>
          </a:p>
          <a:p>
            <a:r>
              <a:rPr lang="en-US" sz="1400" dirty="0"/>
              <a:t>How current is this resource?</a:t>
            </a:r>
          </a:p>
          <a:p>
            <a:pPr rtl="0" latinLnBrk="0"/>
            <a:r>
              <a:rPr lang="en-US" sz="1400" dirty="0"/>
              <a:t>When was this resource written or published? (when was the class resource published? Add this to the white board.)</a:t>
            </a:r>
          </a:p>
          <a:p>
            <a:pPr rtl="0" latinLnBrk="0"/>
            <a:r>
              <a:rPr lang="en-US" sz="1400" dirty="0"/>
              <a:t>Does this resource fit into the currency of your topic? Your resources don’t all have to be published at the same time, but consider that older resources may present arguments that are out of date, like articles written about Russia and Ukraine before the invasion in February, or resources about social justice that were written before George Floyd and the Black Lives Matter movement in 2020.</a:t>
            </a:r>
          </a:p>
          <a:p>
            <a:endParaRPr lang="en-US" sz="1400" dirty="0"/>
          </a:p>
        </p:txBody>
      </p:sp>
    </p:spTree>
    <p:extLst>
      <p:ext uri="{BB962C8B-B14F-4D97-AF65-F5344CB8AC3E}">
        <p14:creationId xmlns:p14="http://schemas.microsoft.com/office/powerpoint/2010/main" val="314366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t>How accurate/true is this information? </a:t>
            </a:r>
          </a:p>
          <a:p>
            <a:r>
              <a:rPr lang="en-US" sz="1400" dirty="0"/>
              <a:t>What kind of language is being used? Does the language of the source contain words to evoke an emotional response? Are there typos and spelling mistakes?</a:t>
            </a:r>
          </a:p>
          <a:p>
            <a:r>
              <a:rPr lang="en-US" sz="1400" dirty="0"/>
              <a:t>Can you verify any of the claims in other sources? What is some of the information in our class resource that can be verified elsewhere?</a:t>
            </a:r>
          </a:p>
          <a:p>
            <a:r>
              <a:rPr lang="en-US" sz="1400" dirty="0"/>
              <a:t>Always try to verify details, facts, quotes, etc., with multiple sources, especially if the information seems to be too good to be true or is designed to create an emotional response.</a:t>
            </a:r>
            <a:endParaRPr lang="en-US" sz="1400" dirty="0">
              <a:solidFill>
                <a:schemeClr val="dk1"/>
              </a:solidFill>
              <a:latin typeface="Lato"/>
              <a:ea typeface="Lato"/>
              <a:cs typeface="Lato"/>
            </a:endParaRPr>
          </a:p>
          <a:p>
            <a:endParaRPr lang="en-US" sz="1400" dirty="0"/>
          </a:p>
          <a:p>
            <a:endParaRPr lang="en-US" sz="1400" dirty="0"/>
          </a:p>
        </p:txBody>
      </p:sp>
    </p:spTree>
    <p:extLst>
      <p:ext uri="{BB962C8B-B14F-4D97-AF65-F5344CB8AC3E}">
        <p14:creationId xmlns:p14="http://schemas.microsoft.com/office/powerpoint/2010/main" val="402411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t>Is the information presented to sway the audience to a particular point of view? </a:t>
            </a:r>
          </a:p>
          <a:p>
            <a:r>
              <a:rPr lang="en-US" sz="1400" dirty="0"/>
              <a:t>Try to find resources that are impartial. </a:t>
            </a:r>
          </a:p>
          <a:p>
            <a:r>
              <a:rPr lang="en-US" sz="1400" dirty="0"/>
              <a:t>But remember, bias is not always a bad thing as long as the source is explicit about their bias and agenda.</a:t>
            </a:r>
          </a:p>
          <a:p>
            <a:r>
              <a:rPr lang="en-US" sz="1400" dirty="0"/>
              <a:t>Is there bias in the class resource? </a:t>
            </a:r>
          </a:p>
          <a:p>
            <a:r>
              <a:rPr lang="en-US" sz="1400" dirty="0"/>
              <a:t>What about confirmation bias? Does this affect the way you search and choose resources? Be aware of that as you learn more about your topic and look for resources, especially as part of your assignment is to present both sides of an argument.</a:t>
            </a:r>
          </a:p>
          <a:p>
            <a:endParaRPr lang="en-US" sz="1400" dirty="0"/>
          </a:p>
          <a:p>
            <a:endParaRPr lang="en-US" sz="1400" dirty="0"/>
          </a:p>
        </p:txBody>
      </p:sp>
    </p:spTree>
    <p:extLst>
      <p:ext uri="{BB962C8B-B14F-4D97-AF65-F5344CB8AC3E}">
        <p14:creationId xmlns:p14="http://schemas.microsoft.com/office/powerpoint/2010/main" val="260691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t>Check the perspective of the author(s). </a:t>
            </a:r>
          </a:p>
          <a:p>
            <a:r>
              <a:rPr lang="en-US" sz="1400" dirty="0"/>
              <a:t>Are they the only people that might write or publish on this topic? Who is missing in this conversation?</a:t>
            </a:r>
          </a:p>
          <a:p>
            <a:r>
              <a:rPr lang="en-US" sz="1400" dirty="0"/>
              <a:t>What’s the perspective of the class resource? What might be missing from that argument?</a:t>
            </a:r>
          </a:p>
          <a:p>
            <a:r>
              <a:rPr lang="en-US" sz="1400" dirty="0"/>
              <a:t>What else might I need for my paper to make sure that I’m considering multiple perspectives? Add more keywords to your search or change your search to reflect this new perspective.</a:t>
            </a:r>
          </a:p>
        </p:txBody>
      </p:sp>
    </p:spTree>
    <p:extLst>
      <p:ext uri="{BB962C8B-B14F-4D97-AF65-F5344CB8AC3E}">
        <p14:creationId xmlns:p14="http://schemas.microsoft.com/office/powerpoint/2010/main" val="167216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As you do your research and find new resources, these are good questions to ask yourself, in order to make sure that:</a:t>
            </a:r>
          </a:p>
          <a:p>
            <a:pPr marL="465887" indent="-323533">
              <a:buFont typeface="Arial" panose="020B0604020202020204" pitchFamily="34" charset="0"/>
              <a:buChar char="•"/>
            </a:pPr>
            <a:r>
              <a:rPr lang="en-US" sz="1400" dirty="0"/>
              <a:t>You have the required types of resources that you need for your paper</a:t>
            </a:r>
          </a:p>
          <a:p>
            <a:pPr marL="465887" indent="-323533">
              <a:buFont typeface="Arial" panose="020B0604020202020204" pitchFamily="34" charset="0"/>
              <a:buChar char="•"/>
            </a:pPr>
            <a:r>
              <a:rPr lang="en-US" sz="1400" dirty="0"/>
              <a:t>You have reliable sources for your paper</a:t>
            </a:r>
          </a:p>
          <a:p>
            <a:pPr marL="465887" indent="-323533">
              <a:buFont typeface="Arial" panose="020B0604020202020204" pitchFamily="34" charset="0"/>
              <a:buChar char="•"/>
            </a:pPr>
            <a:r>
              <a:rPr lang="en-US" sz="1400" dirty="0"/>
              <a:t>You are gathering resources that all connect to your topic and to each other</a:t>
            </a:r>
          </a:p>
          <a:p>
            <a:pPr marL="465887" indent="-323533">
              <a:buFont typeface="Arial" panose="020B0604020202020204" pitchFamily="34" charset="0"/>
              <a:buChar char="•"/>
            </a:pPr>
            <a:endParaRPr lang="en-US" sz="1400" dirty="0"/>
          </a:p>
          <a:p>
            <a:pPr marL="142354" indent="0">
              <a:buNone/>
            </a:pPr>
            <a:endParaRPr lang="en-US" sz="1400" dirty="0"/>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14</a:t>
            </a:fld>
            <a:endParaRPr lang="en-US"/>
          </a:p>
        </p:txBody>
      </p:sp>
    </p:spTree>
    <p:extLst>
      <p:ext uri="{BB962C8B-B14F-4D97-AF65-F5344CB8AC3E}">
        <p14:creationId xmlns:p14="http://schemas.microsoft.com/office/powerpoint/2010/main" val="53857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fontAlgn="base">
              <a:buNone/>
            </a:pPr>
            <a:r>
              <a:rPr lang="en-US" sz="1400" dirty="0">
                <a:latin typeface="+mn-lt"/>
              </a:rPr>
              <a:t>So let’s start to research your topic ideas. Use the library search and our databases to find resources to use in your paper.</a:t>
            </a:r>
            <a:endParaRPr lang="en-US" sz="1400" dirty="0">
              <a:solidFill>
                <a:srgbClr val="444444"/>
              </a:solidFill>
              <a:latin typeface="+mn-lt"/>
            </a:endParaRPr>
          </a:p>
          <a:p>
            <a:pPr algn="l" rtl="0" fontAlgn="base"/>
            <a:endParaRPr lang="en-US" sz="1400" dirty="0">
              <a:solidFill>
                <a:srgbClr val="444444"/>
              </a:solidFill>
              <a:latin typeface="+mn-lt"/>
            </a:endParaRPr>
          </a:p>
          <a:p>
            <a:pPr marL="142354" indent="0" fontAlgn="base">
              <a:buNone/>
            </a:pPr>
            <a:r>
              <a:rPr lang="en-US" sz="1400" dirty="0">
                <a:solidFill>
                  <a:srgbClr val="444444"/>
                </a:solidFill>
                <a:latin typeface="+mn-lt"/>
              </a:rPr>
              <a:t>Do the same process that we just did together, exploring your topic. I will come around and see how you’re doing with your searches. We’ll gather 5 minutes before the end of class to discuss what you found and to review everything we learned.</a:t>
            </a:r>
          </a:p>
          <a:p>
            <a:pPr marL="142354" indent="0" fontAlgn="base">
              <a:buNone/>
            </a:pPr>
            <a:endParaRPr lang="en-US" sz="1400" dirty="0">
              <a:solidFill>
                <a:srgbClr val="444444"/>
              </a:solidFill>
              <a:latin typeface="+mn-lt"/>
            </a:endParaRPr>
          </a:p>
          <a:p>
            <a:pPr marL="142354" indent="0" fontAlgn="base">
              <a:buNone/>
            </a:pPr>
            <a:r>
              <a:rPr lang="en-US" sz="1400" dirty="0">
                <a:solidFill>
                  <a:srgbClr val="444444"/>
                </a:solidFill>
                <a:latin typeface="+mn-lt"/>
              </a:rPr>
              <a:t>Be sure to wrap up around 45 after the hour, in order to have time to talk about the last few slides.</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15</a:t>
            </a:fld>
            <a:endParaRPr lang="en-US"/>
          </a:p>
        </p:txBody>
      </p:sp>
    </p:spTree>
    <p:extLst>
      <p:ext uri="{BB962C8B-B14F-4D97-AF65-F5344CB8AC3E}">
        <p14:creationId xmlns:p14="http://schemas.microsoft.com/office/powerpoint/2010/main" val="426967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To wrap up, where are some places to look for information?</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16</a:t>
            </a:fld>
            <a:endParaRPr lang="en-US"/>
          </a:p>
        </p:txBody>
      </p:sp>
    </p:spTree>
    <p:extLst>
      <p:ext uri="{BB962C8B-B14F-4D97-AF65-F5344CB8AC3E}">
        <p14:creationId xmlns:p14="http://schemas.microsoft.com/office/powerpoint/2010/main" val="99707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We are here to help! You can make an appointment with me or another research librarian for a 30-minute consult to discuss your topic and your research.</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17</a:t>
            </a:fld>
            <a:endParaRPr lang="en-US"/>
          </a:p>
        </p:txBody>
      </p:sp>
    </p:spTree>
    <p:extLst>
      <p:ext uri="{BB962C8B-B14F-4D97-AF65-F5344CB8AC3E}">
        <p14:creationId xmlns:p14="http://schemas.microsoft.com/office/powerpoint/2010/main" val="316650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The writing center is also available for one-on-one consultations, if you need help with putting your paper together. </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18</a:t>
            </a:fld>
            <a:endParaRPr lang="en-US"/>
          </a:p>
        </p:txBody>
      </p:sp>
    </p:spTree>
    <p:extLst>
      <p:ext uri="{BB962C8B-B14F-4D97-AF65-F5344CB8AC3E}">
        <p14:creationId xmlns:p14="http://schemas.microsoft.com/office/powerpoint/2010/main" val="234983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And finally, we do have drop-in help as well. SMU Libraries has partnered with the Writing Center to do multiple drop-in labs a week. Note that we will have two labs specifically for WRTR students through the end of April.</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19</a:t>
            </a:fld>
            <a:endParaRPr lang="en-US"/>
          </a:p>
        </p:txBody>
      </p:sp>
    </p:spTree>
    <p:extLst>
      <p:ext uri="{BB962C8B-B14F-4D97-AF65-F5344CB8AC3E}">
        <p14:creationId xmlns:p14="http://schemas.microsoft.com/office/powerpoint/2010/main" val="113478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dirty="0"/>
              <a:t>My name is Joanna Russell Bliss. I’m the Social Sciences Librarian at Fondren. I’m part of a team that is here to help all of you as you piece one of your first research papers together.</a:t>
            </a:r>
          </a:p>
        </p:txBody>
      </p:sp>
    </p:spTree>
    <p:extLst>
      <p:ext uri="{BB962C8B-B14F-4D97-AF65-F5344CB8AC3E}">
        <p14:creationId xmlns:p14="http://schemas.microsoft.com/office/powerpoint/2010/main" val="396051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188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8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54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defTabSz="984978">
              <a:buNone/>
              <a:defRPr/>
            </a:pPr>
            <a:r>
              <a:rPr lang="en-US" sz="1400" dirty="0"/>
              <a:t>For your research assignment, you’ll need at least five resources, at least 3 of which should be scholarly or academic. So let’s make sure we can distinguish between those types of resources.</a:t>
            </a:r>
          </a:p>
          <a:p>
            <a:pPr marL="142354" indent="0" defTabSz="984978">
              <a:buNone/>
              <a:defRPr/>
            </a:pPr>
            <a:endParaRPr lang="en-US" sz="1400" dirty="0"/>
          </a:p>
          <a:p>
            <a:pPr marL="142354" indent="0" defTabSz="984978">
              <a:buNone/>
              <a:defRPr/>
            </a:pPr>
            <a:r>
              <a:rPr lang="en-US" sz="1400" dirty="0"/>
              <a:t>What are primary sources? What about secondary sources? </a:t>
            </a:r>
          </a:p>
          <a:p>
            <a:pPr defTabSz="984978">
              <a:defRPr/>
            </a:pPr>
            <a:endParaRPr lang="en-US" sz="1400" dirty="0"/>
          </a:p>
          <a:p>
            <a:pPr marL="142354" indent="0" defTabSz="984978">
              <a:buNone/>
              <a:defRPr/>
            </a:pPr>
            <a:r>
              <a:rPr lang="en-US" sz="1400" dirty="0"/>
              <a:t>What is different about a scholarly source? Or a peer-reviewed source?</a:t>
            </a:r>
          </a:p>
          <a:p>
            <a:pPr defTabSz="984978">
              <a:defRPr/>
            </a:pPr>
            <a:endParaRPr lang="en-US" sz="1400" dirty="0"/>
          </a:p>
          <a:p>
            <a:pPr marL="142354" indent="0" defTabSz="984978">
              <a:buNone/>
              <a:defRPr/>
            </a:pPr>
            <a:r>
              <a:rPr lang="en-US" sz="1400" dirty="0"/>
              <a:t>Why is it important to gather different resources on the same topic? Think about when you read an article about a topic. Are all of the citations about the same thing? Not usually. They use different resources for different ideas, and the article connects those ideas.</a:t>
            </a:r>
          </a:p>
          <a:p>
            <a:pPr marL="142354" indent="0" defTabSz="984978">
              <a:buNone/>
              <a:defRPr/>
            </a:pPr>
            <a:endParaRPr lang="en-US" sz="1400" dirty="0"/>
          </a:p>
          <a:p>
            <a:pPr marL="142354" indent="0" defTabSz="984978">
              <a:buNone/>
              <a:defRPr/>
            </a:pPr>
            <a:r>
              <a:rPr lang="en-US" sz="1400" dirty="0"/>
              <a:t>One way to find related sources is to read through your scholarly resources and see who they are citing in their bibliography.</a:t>
            </a:r>
          </a:p>
          <a:p>
            <a:pPr marL="142354" indent="0" defTabSz="984978">
              <a:buNone/>
              <a:defRPr/>
            </a:pPr>
            <a:endParaRPr lang="en-US" sz="1400" dirty="0"/>
          </a:p>
          <a:p>
            <a:pPr marL="142354" indent="0" defTabSz="984978">
              <a:buNone/>
              <a:defRPr/>
            </a:pPr>
            <a:endParaRPr lang="en-US" sz="1400" dirty="0"/>
          </a:p>
          <a:p>
            <a:pPr marL="142354" indent="0" defTabSz="984978">
              <a:buNone/>
              <a:defRPr/>
            </a:pPr>
            <a:endParaRPr lang="en-US" sz="1400" dirty="0"/>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5</a:t>
            </a:fld>
            <a:endParaRPr lang="en-US"/>
          </a:p>
        </p:txBody>
      </p:sp>
    </p:spTree>
    <p:extLst>
      <p:ext uri="{BB962C8B-B14F-4D97-AF65-F5344CB8AC3E}">
        <p14:creationId xmlns:p14="http://schemas.microsoft.com/office/powerpoint/2010/main" val="201167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Let’s say you’ve been thinking about your topic and you want to start searching for resources. I’d like to suggest that there are three steps in finding new resources on your topic.</a:t>
            </a:r>
          </a:p>
          <a:p>
            <a:pPr marL="142354" indent="0">
              <a:buNone/>
            </a:pPr>
            <a:endParaRPr lang="en-US" sz="1400" dirty="0"/>
          </a:p>
          <a:p>
            <a:pPr marL="142354" indent="0" defTabSz="931774">
              <a:buNone/>
              <a:defRPr/>
            </a:pPr>
            <a:r>
              <a:rPr lang="en-US" sz="1400" dirty="0"/>
              <a:t>Imagine – remind them about the point, “What fields might study this?” as this is helpful for “Where should I look?” As you find resources that might work for your paper, you’ll </a:t>
            </a:r>
            <a:r>
              <a:rPr lang="en-US" sz="1400" b="1" dirty="0"/>
              <a:t>recognize</a:t>
            </a:r>
            <a:r>
              <a:rPr lang="en-US" sz="1400" dirty="0"/>
              <a:t> possible connections with the readings from class, discussions, and your chosen topic.</a:t>
            </a:r>
          </a:p>
          <a:p>
            <a:pPr marL="142354" indent="0">
              <a:buNone/>
            </a:pPr>
            <a:endParaRPr lang="en-US" sz="1400" dirty="0"/>
          </a:p>
          <a:p>
            <a:pPr marL="142354" indent="0">
              <a:buNone/>
            </a:pPr>
            <a:r>
              <a:rPr lang="en-US" sz="1400" dirty="0"/>
              <a:t>If you’re unable to start these phases because you’re having a hard time imagining what would help to build your paper, a background search can help to learn more about your possible topic. This can help you put together keywords for other searches and help you understand the basics about your topic; think about this as learning the who, what, when, where and why of the topic – who are the main people involved? Where and when did it happen? These facts will give you keywords to help narrow your search.</a:t>
            </a:r>
          </a:p>
          <a:p>
            <a:endParaRPr lang="en-US" sz="1400" dirty="0"/>
          </a:p>
          <a:p>
            <a:pPr marL="142354" indent="0">
              <a:buNone/>
            </a:pPr>
            <a:r>
              <a:rPr lang="en-US" sz="1400" dirty="0"/>
              <a:t>Are you starting to see how these steps can help you build a collection of resources that will help you build your paper?</a:t>
            </a: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6</a:t>
            </a:fld>
            <a:endParaRPr lang="en-US"/>
          </a:p>
        </p:txBody>
      </p:sp>
    </p:spTree>
    <p:extLst>
      <p:ext uri="{BB962C8B-B14F-4D97-AF65-F5344CB8AC3E}">
        <p14:creationId xmlns:p14="http://schemas.microsoft.com/office/powerpoint/2010/main" val="221389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latin typeface="+mn-lt"/>
              </a:rPr>
              <a:t>So where might you find these resources? Since you’re at the very beginning of your research, let’s do a few things together to explore the library catalog and searching databases.</a:t>
            </a:r>
          </a:p>
          <a:p>
            <a:endParaRPr lang="en-US" sz="1400" dirty="0">
              <a:latin typeface="+mn-lt"/>
            </a:endParaRPr>
          </a:p>
          <a:p>
            <a:pPr marL="174708" indent="-174708">
              <a:buFont typeface="Arial" panose="020B0604020202020204" pitchFamily="34" charset="0"/>
              <a:buChar char="•"/>
            </a:pPr>
            <a:r>
              <a:rPr lang="en-US" sz="1400" dirty="0">
                <a:latin typeface="+mn-lt"/>
              </a:rPr>
              <a:t>Open library search and search for “dress codes” and “gender bias” or another pair of search terms that was previously discussed. Show how this can be done using quotation marks in the search box or through the advanced search. Show the other options available in the advanced search box, like online resources.</a:t>
            </a:r>
          </a:p>
          <a:p>
            <a:pPr marL="174708" indent="-174708">
              <a:buFont typeface="Arial" panose="020B0604020202020204" pitchFamily="34" charset="0"/>
              <a:buChar char="•"/>
            </a:pPr>
            <a:r>
              <a:rPr lang="en-US" sz="1400" dirty="0">
                <a:latin typeface="+mn-lt"/>
              </a:rPr>
              <a:t>Show how to limit results by type of resource, excluding a category like “reviews” and limiting by copyright year.</a:t>
            </a:r>
          </a:p>
          <a:p>
            <a:pPr marL="174708" indent="-174708">
              <a:buFont typeface="Arial" panose="020B0604020202020204" pitchFamily="34" charset="0"/>
              <a:buChar char="•"/>
            </a:pPr>
            <a:r>
              <a:rPr lang="en-US" sz="1400" dirty="0">
                <a:latin typeface="+mn-lt"/>
              </a:rPr>
              <a:t>Open a listing and show them how it gives an overview of the title and links to other listings through author and subject header.</a:t>
            </a:r>
          </a:p>
          <a:p>
            <a:pPr marL="174708" indent="-174708">
              <a:buFont typeface="Arial" panose="020B0604020202020204" pitchFamily="34" charset="0"/>
              <a:buChar char="•"/>
            </a:pPr>
            <a:r>
              <a:rPr lang="en-US" sz="1400" dirty="0">
                <a:latin typeface="+mn-lt"/>
              </a:rPr>
              <a:t>Go back to search results and show the options to limit by subject. </a:t>
            </a:r>
          </a:p>
          <a:p>
            <a:pPr marL="174708" indent="-174708">
              <a:buFont typeface="Arial" panose="020B0604020202020204" pitchFamily="34" charset="0"/>
              <a:buChar char="•"/>
            </a:pPr>
            <a:endParaRPr lang="en-US" sz="1400" dirty="0">
              <a:latin typeface="+mn-lt"/>
            </a:endParaRPr>
          </a:p>
          <a:p>
            <a:pPr marL="0" indent="0">
              <a:buNone/>
            </a:pPr>
            <a:r>
              <a:rPr lang="en-US" sz="1400" dirty="0">
                <a:latin typeface="+mn-lt"/>
              </a:rPr>
              <a:t>Show them the research guide for WRTR 1313.</a:t>
            </a:r>
          </a:p>
          <a:p>
            <a:pPr marL="174708" indent="-174708">
              <a:buFont typeface="Arial" panose="020B0604020202020204" pitchFamily="34" charset="0"/>
              <a:buChar char="•"/>
            </a:pPr>
            <a:r>
              <a:rPr lang="en-US" sz="1400" dirty="0">
                <a:latin typeface="+mn-lt"/>
              </a:rPr>
              <a:t>Go through the resources on the landing page.</a:t>
            </a:r>
          </a:p>
          <a:p>
            <a:pPr marL="174708" indent="-174708">
              <a:buFont typeface="Arial" panose="020B0604020202020204" pitchFamily="34" charset="0"/>
              <a:buChar char="•"/>
            </a:pPr>
            <a:r>
              <a:rPr lang="en-US" sz="1400" dirty="0">
                <a:latin typeface="+mn-lt"/>
              </a:rPr>
              <a:t>Show the tabs in the guide for the three research areas</a:t>
            </a:r>
          </a:p>
          <a:p>
            <a:pPr marL="174708" indent="-174708">
              <a:buFont typeface="Arial" panose="020B0604020202020204" pitchFamily="34" charset="0"/>
              <a:buChar char="•"/>
            </a:pPr>
            <a:endParaRPr lang="en-US" sz="1400" dirty="0">
              <a:latin typeface="+mn-lt"/>
            </a:endParaRPr>
          </a:p>
          <a:p>
            <a:pPr marL="0" indent="0">
              <a:buNone/>
            </a:pPr>
            <a:r>
              <a:rPr lang="en-US" sz="1400" dirty="0">
                <a:latin typeface="+mn-lt"/>
              </a:rPr>
              <a:t>Research guides: One of the reasons we have research guides is that there are a lot of databases that house articles and scholarly articles. It can be challenging to know where to begin. Some of these articles may come up in the everything search, but not all. Databases are often organized by the subject area, so you’ll need to think about your approach to your topic and where resources might be that relate to how you’re crafting your argument. (flip through tabs) You can see that I’ve suggested different research guides in each of these tabs pending where you might find resources relating to that specific topic. You can also get to these guides from our landing page.</a:t>
            </a:r>
          </a:p>
          <a:p>
            <a:pPr marL="174708" indent="-174708">
              <a:buFont typeface="Arial" panose="020B0604020202020204" pitchFamily="34" charset="0"/>
              <a:buChar char="•"/>
            </a:pPr>
            <a:endParaRPr lang="en-US" sz="1400" dirty="0">
              <a:latin typeface="+mn-lt"/>
            </a:endParaRPr>
          </a:p>
          <a:p>
            <a:pPr marL="0" indent="0">
              <a:lnSpc>
                <a:spcPct val="107000"/>
              </a:lnSpc>
              <a:buNone/>
            </a:pPr>
            <a:r>
              <a:rPr lang="en-US" sz="1400" kern="1200" dirty="0">
                <a:latin typeface="+mn-lt"/>
                <a:ea typeface="Calibri" panose="020F0502020204030204" pitchFamily="34" charset="0"/>
                <a:cs typeface="Calibri" panose="020F0502020204030204" pitchFamily="34" charset="0"/>
              </a:rPr>
              <a:t>Go back to the library home page and show the link for research guides.</a:t>
            </a:r>
            <a:endParaRPr lang="en-US" sz="1400" dirty="0">
              <a:latin typeface="+mn-lt"/>
              <a:ea typeface="Calibri" panose="020F0502020204030204" pitchFamily="34" charset="0"/>
              <a:cs typeface="Times New Roman" panose="02020603050405020304" pitchFamily="18" charset="0"/>
            </a:endParaRP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So I saw that sociology had lots of resources on dress codes and gender bias, and I’m curious about the social constructs that lead to the gender bias in these dress codes. Let’s look in a sociology database to see what we can find in there.</a:t>
            </a: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Show how the sociology guide is linked to from their guide and is also on the research guides page. They also have a direct link to SOC index in the research guide for this class.</a:t>
            </a: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Open SOC index.</a:t>
            </a:r>
            <a:endParaRPr lang="en-US" sz="1400" kern="1200" dirty="0">
              <a:latin typeface="+mn-lt"/>
              <a:ea typeface="Calibri" panose="020F0502020204030204" pitchFamily="34" charset="0"/>
              <a:cs typeface="Times New Roman" panose="02020603050405020304" pitchFamily="18" charset="0"/>
            </a:endParaRP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I start typing in dress codes and see that the database suggests “dress codes and sexism”. Pay attention to what the databases suggest. I go ahead and choose this for my new search.</a:t>
            </a: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Now I have fewer search results, but they’re more directly related to my topic.</a:t>
            </a: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Show a result that’s available through the database. Show the options to link to other resources and to copy the citation for that article.</a:t>
            </a:r>
          </a:p>
          <a:p>
            <a:pPr marL="291179" indent="-291179">
              <a:lnSpc>
                <a:spcPct val="107000"/>
              </a:lnSpc>
              <a:buFont typeface="Arial" panose="020B0604020202020204" pitchFamily="34" charset="0"/>
              <a:buChar char="•"/>
            </a:pPr>
            <a:r>
              <a:rPr lang="en-US" sz="1400" kern="1200" dirty="0">
                <a:latin typeface="+mn-lt"/>
                <a:ea typeface="Calibri" panose="020F0502020204030204" pitchFamily="34" charset="0"/>
                <a:cs typeface="Calibri" panose="020F0502020204030204" pitchFamily="34" charset="0"/>
              </a:rPr>
              <a:t>Point out that I can use the keywords in the database to link to other related resources, but it will only reflect that particular keyword or term, not multiple as in my original search.</a:t>
            </a:r>
          </a:p>
          <a:p>
            <a:pPr marL="0" indent="0">
              <a:lnSpc>
                <a:spcPct val="107000"/>
              </a:lnSpc>
              <a:buNone/>
            </a:pPr>
            <a:endParaRPr lang="en-US" sz="1400" dirty="0">
              <a:latin typeface="+mn-lt"/>
              <a:ea typeface="Calibri" panose="020F0502020204030204" pitchFamily="34" charset="0"/>
              <a:cs typeface="Times New Roman" panose="02020603050405020304" pitchFamily="18" charset="0"/>
            </a:endParaRPr>
          </a:p>
          <a:p>
            <a:endParaRPr lang="en-US" sz="1400" dirty="0">
              <a:latin typeface="+mn-lt"/>
            </a:endParaRPr>
          </a:p>
        </p:txBody>
      </p:sp>
      <p:sp>
        <p:nvSpPr>
          <p:cNvPr id="4" name="Slide Number Placeholder 3"/>
          <p:cNvSpPr>
            <a:spLocks noGrp="1"/>
          </p:cNvSpPr>
          <p:nvPr>
            <p:ph type="sldNum" sz="quarter" idx="5"/>
          </p:nvPr>
        </p:nvSpPr>
        <p:spPr/>
        <p:txBody>
          <a:bodyPr lIns="93177" tIns="46589" rIns="93177" bIns="46589"/>
          <a:lstStyle/>
          <a:p>
            <a:fld id="{666E312B-D6CE-4B76-9FDD-55E7BC38063D}" type="slidenum">
              <a:rPr lang="en-US" smtClean="0"/>
              <a:t>7</a:t>
            </a:fld>
            <a:endParaRPr lang="en-US"/>
          </a:p>
        </p:txBody>
      </p:sp>
    </p:spTree>
    <p:extLst>
      <p:ext uri="{BB962C8B-B14F-4D97-AF65-F5344CB8AC3E}">
        <p14:creationId xmlns:p14="http://schemas.microsoft.com/office/powerpoint/2010/main" val="143562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sz="1400" dirty="0"/>
              <a:t>Regardless of where you find your resources – in a database, through the library search, or even via Google – you should be asking yourself about why you should trust this publication. What makes it reliable? What makes it appropriate for this paper?</a:t>
            </a:r>
          </a:p>
          <a:p>
            <a:pPr marL="142354" indent="0">
              <a:buNone/>
            </a:pPr>
            <a:endParaRPr lang="en-US" sz="1400" dirty="0"/>
          </a:p>
          <a:p>
            <a:pPr marL="142354" indent="0">
              <a:buNone/>
            </a:pPr>
            <a:r>
              <a:rPr lang="en-US" sz="1400" dirty="0"/>
              <a:t>We’re going to take these steps and apply them to one of the readings you’ve already used for this class. Who can give me an example of a resource you’ve already discussed? (write it on the whiteboard). OK, thanks. And before we go through these steps, let’s ask ourselves: What type of resource is it? (primary, secondary, scholarly, peer-reviewed) OK, great. Now let’s apply these steps to that particular resource.</a:t>
            </a:r>
          </a:p>
        </p:txBody>
      </p:sp>
    </p:spTree>
    <p:extLst>
      <p:ext uri="{BB962C8B-B14F-4D97-AF65-F5344CB8AC3E}">
        <p14:creationId xmlns:p14="http://schemas.microsoft.com/office/powerpoint/2010/main" val="415894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t>So what am I looking for when I’m looking for the author?</a:t>
            </a:r>
          </a:p>
          <a:p>
            <a:r>
              <a:rPr lang="en-US" sz="1400" dirty="0"/>
              <a:t>Who wrote it? (write down name of author)</a:t>
            </a:r>
          </a:p>
          <a:p>
            <a:r>
              <a:rPr lang="en-US" sz="1400" dirty="0"/>
              <a:t>What do you know about the author(s)? Is the author qualified to speak on the topic? What are the credentials? If their credentials are not in the article, how can I learn more about this person or persons?</a:t>
            </a:r>
          </a:p>
          <a:p>
            <a:r>
              <a:rPr lang="en-US" sz="1400" dirty="0"/>
              <a:t>Can you Google the author? Find a LinkedIn page? Anything else they wrote?</a:t>
            </a:r>
          </a:p>
          <a:p>
            <a:endParaRPr lang="en-US" sz="1400" dirty="0"/>
          </a:p>
        </p:txBody>
      </p:sp>
    </p:spTree>
    <p:extLst>
      <p:ext uri="{BB962C8B-B14F-4D97-AF65-F5344CB8AC3E}">
        <p14:creationId xmlns:p14="http://schemas.microsoft.com/office/powerpoint/2010/main" val="335917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7898" y="3061440"/>
            <a:ext cx="8904181"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dirty="0"/>
          </a:p>
        </p:txBody>
      </p:sp>
      <p:sp>
        <p:nvSpPr>
          <p:cNvPr id="11" name="Google Shape;11;p2"/>
          <p:cNvSpPr/>
          <p:nvPr/>
        </p:nvSpPr>
        <p:spPr>
          <a:xfrm>
            <a:off x="4933951" y="2873706"/>
            <a:ext cx="2312828" cy="7709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46779" y="2880703"/>
            <a:ext cx="1897222" cy="7010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880704"/>
            <a:ext cx="2190751" cy="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750" y="2877204"/>
            <a:ext cx="2743201" cy="770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ontent Placeholder 5">
            <a:extLst>
              <a:ext uri="{FF2B5EF4-FFF2-40B4-BE49-F238E27FC236}">
                <a16:creationId xmlns:a16="http://schemas.microsoft.com/office/drawing/2014/main" id="{F96D5F0E-FF10-4D3D-AFC0-15B19B50DDBB}"/>
              </a:ext>
            </a:extLst>
          </p:cNvPr>
          <p:cNvSpPr>
            <a:spLocks noGrp="1"/>
          </p:cNvSpPr>
          <p:nvPr>
            <p:ph sz="quarter" idx="10"/>
          </p:nvPr>
        </p:nvSpPr>
        <p:spPr>
          <a:xfrm>
            <a:off x="117475" y="4373563"/>
            <a:ext cx="8904288" cy="487362"/>
          </a:xfrm>
        </p:spPr>
        <p:txBody>
          <a:bodyPr/>
          <a:lstStyle>
            <a:lvl2pPr marL="0" indent="0">
              <a:buNone/>
              <a:defRPr>
                <a:solidFill>
                  <a:schemeClr val="accent1"/>
                </a:solidFill>
                <a:latin typeface="+mj-lt"/>
              </a:defRPr>
            </a:lvl2pPr>
          </a:lstStyle>
          <a:p>
            <a:pPr lvl="1"/>
            <a:endParaRPr lang="en-US" dirty="0"/>
          </a:p>
        </p:txBody>
      </p:sp>
      <p:pic>
        <p:nvPicPr>
          <p:cNvPr id="2" name="Picture 1">
            <a:extLst>
              <a:ext uri="{FF2B5EF4-FFF2-40B4-BE49-F238E27FC236}">
                <a16:creationId xmlns:a16="http://schemas.microsoft.com/office/drawing/2014/main" id="{C61A3A99-B5B3-42E1-9665-8A447172EAA4}"/>
              </a:ext>
            </a:extLst>
          </p:cNvPr>
          <p:cNvPicPr>
            <a:picLocks noChangeAspect="1"/>
          </p:cNvPicPr>
          <p:nvPr userDrawn="1"/>
        </p:nvPicPr>
        <p:blipFill>
          <a:blip r:embed="rId2"/>
          <a:stretch>
            <a:fillRect/>
          </a:stretch>
        </p:blipFill>
        <p:spPr>
          <a:xfrm>
            <a:off x="0" y="0"/>
            <a:ext cx="9144000" cy="2885948"/>
          </a:xfrm>
          <a:prstGeom prst="rect">
            <a:avLst/>
          </a:prstGeom>
        </p:spPr>
      </p:pic>
      <p:pic>
        <p:nvPicPr>
          <p:cNvPr id="17" name="Content Placeholder 4">
            <a:extLst>
              <a:ext uri="{FF2B5EF4-FFF2-40B4-BE49-F238E27FC236}">
                <a16:creationId xmlns:a16="http://schemas.microsoft.com/office/drawing/2014/main" id="{A8A8C1DE-52A6-4898-812C-215F8C7F145B}"/>
              </a:ext>
            </a:extLst>
          </p:cNvPr>
          <p:cNvPicPr>
            <a:picLocks noChangeAspect="1"/>
          </p:cNvPicPr>
          <p:nvPr userDrawn="1"/>
        </p:nvPicPr>
        <p:blipFill>
          <a:blip r:embed="rId3"/>
          <a:stretch>
            <a:fillRect/>
          </a:stretch>
        </p:blipFill>
        <p:spPr>
          <a:xfrm>
            <a:off x="85242" y="114981"/>
            <a:ext cx="2908135" cy="5463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Content Placeholder 4">
            <a:extLst>
              <a:ext uri="{FF2B5EF4-FFF2-40B4-BE49-F238E27FC236}">
                <a16:creationId xmlns:a16="http://schemas.microsoft.com/office/drawing/2014/main" id="{6B9F7F5B-4B0D-412E-A87B-71279D4175EE}"/>
              </a:ext>
            </a:extLst>
          </p:cNvPr>
          <p:cNvPicPr>
            <a:picLocks noChangeAspect="1"/>
          </p:cNvPicPr>
          <p:nvPr userDrawn="1"/>
        </p:nvPicPr>
        <p:blipFill>
          <a:blip r:embed="rId2"/>
          <a:stretch>
            <a:fillRect/>
          </a:stretch>
        </p:blipFill>
        <p:spPr>
          <a:xfrm>
            <a:off x="117898" y="107081"/>
            <a:ext cx="1621095" cy="3045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pic>
        <p:nvPicPr>
          <p:cNvPr id="10" name="Picture 2" descr="1633648654255">
            <a:extLst>
              <a:ext uri="{FF2B5EF4-FFF2-40B4-BE49-F238E27FC236}">
                <a16:creationId xmlns:a16="http://schemas.microsoft.com/office/drawing/2014/main" id="{2CDC2B54-41D3-4903-AF02-75D2B3ADA1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292" y="4796554"/>
            <a:ext cx="1804067" cy="2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pic>
        <p:nvPicPr>
          <p:cNvPr id="11" name="Picture 2" descr="1633648654255">
            <a:extLst>
              <a:ext uri="{FF2B5EF4-FFF2-40B4-BE49-F238E27FC236}">
                <a16:creationId xmlns:a16="http://schemas.microsoft.com/office/drawing/2014/main" id="{2C1872E0-08D6-4282-B011-EBA7505CB6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292" y="4796554"/>
            <a:ext cx="1804067" cy="2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pic>
        <p:nvPicPr>
          <p:cNvPr id="8" name="Picture 2" descr="1633648654255">
            <a:extLst>
              <a:ext uri="{FF2B5EF4-FFF2-40B4-BE49-F238E27FC236}">
                <a16:creationId xmlns:a16="http://schemas.microsoft.com/office/drawing/2014/main" id="{FF1C5D1B-302E-47CC-ABFC-470200292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292" y="4796554"/>
            <a:ext cx="1804067" cy="2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Content Placeholder 4">
            <a:extLst>
              <a:ext uri="{FF2B5EF4-FFF2-40B4-BE49-F238E27FC236}">
                <a16:creationId xmlns:a16="http://schemas.microsoft.com/office/drawing/2014/main" id="{ED68B7C5-5A78-4290-950E-32808AE8EF1F}"/>
              </a:ext>
            </a:extLst>
          </p:cNvPr>
          <p:cNvPicPr>
            <a:picLocks noChangeAspect="1"/>
          </p:cNvPicPr>
          <p:nvPr userDrawn="1"/>
        </p:nvPicPr>
        <p:blipFill>
          <a:blip r:embed="rId2"/>
          <a:stretch>
            <a:fillRect/>
          </a:stretch>
        </p:blipFill>
        <p:spPr>
          <a:xfrm>
            <a:off x="117898" y="107081"/>
            <a:ext cx="1621095" cy="30454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descr="1633648654255">
            <a:extLst>
              <a:ext uri="{FF2B5EF4-FFF2-40B4-BE49-F238E27FC236}">
                <a16:creationId xmlns:a16="http://schemas.microsoft.com/office/drawing/2014/main" id="{BCFDD8AA-4D62-4EE6-8C60-18ED48C789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292" y="4796554"/>
            <a:ext cx="1804067" cy="2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85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guides.smu.edu/wrtr1313relig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guides.smu.edu/home" TargetMode="External"/><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guides.smu.edu/wrtr1313religion" TargetMode="External"/><Relationship Id="rId5" Type="http://schemas.openxmlformats.org/officeDocument/2006/relationships/hyperlink" Target="http://www.smu.edu/libraries" TargetMode="External"/><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libcal.smu.edu/appointments?lid=4962"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mailto:joannab@mail.smu.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mu.edu/Provost/ProvostOffice/SAES/StudentSupport/SASP/Services/WritingCenter/WCSchedul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smu.zoom.us/j/92637892352"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carnival.com/copyright-and-legal-informatio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maze.com/@ATIFORFQ/ACT-UP:Evaluat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9D6B-0F55-4C89-80EA-1AE4825B1A10}"/>
              </a:ext>
            </a:extLst>
          </p:cNvPr>
          <p:cNvSpPr>
            <a:spLocks noGrp="1"/>
          </p:cNvSpPr>
          <p:nvPr>
            <p:ph type="ctrTitle"/>
          </p:nvPr>
        </p:nvSpPr>
        <p:spPr>
          <a:xfrm>
            <a:off x="117898" y="3061440"/>
            <a:ext cx="8904181" cy="1347274"/>
          </a:xfrm>
        </p:spPr>
        <p:txBody>
          <a:bodyPr/>
          <a:lstStyle/>
          <a:p>
            <a:r>
              <a:rPr lang="en-US" dirty="0"/>
              <a:t>WRTR 1313</a:t>
            </a:r>
            <a:br>
              <a:rPr lang="en-US" dirty="0"/>
            </a:br>
            <a:r>
              <a:rPr lang="en-US" sz="3200" dirty="0"/>
              <a:t>Spring 2022, BW Hamilton</a:t>
            </a:r>
          </a:p>
        </p:txBody>
      </p:sp>
    </p:spTree>
    <p:extLst>
      <p:ext uri="{BB962C8B-B14F-4D97-AF65-F5344CB8AC3E}">
        <p14:creationId xmlns:p14="http://schemas.microsoft.com/office/powerpoint/2010/main" val="42577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24666-DCEB-419C-B5EF-1233912D2E2B}"/>
              </a:ext>
            </a:extLst>
          </p:cNvPr>
          <p:cNvSpPr>
            <a:spLocks noGrp="1"/>
          </p:cNvSpPr>
          <p:nvPr>
            <p:ph type="title"/>
          </p:nvPr>
        </p:nvSpPr>
        <p:spPr/>
        <p:txBody>
          <a:bodyPr/>
          <a:lstStyle/>
          <a:p>
            <a:r>
              <a:rPr lang="en-US" dirty="0"/>
              <a:t>Currency</a:t>
            </a:r>
          </a:p>
        </p:txBody>
      </p:sp>
      <p:sp>
        <p:nvSpPr>
          <p:cNvPr id="6" name="Content Placeholder 5">
            <a:extLst>
              <a:ext uri="{FF2B5EF4-FFF2-40B4-BE49-F238E27FC236}">
                <a16:creationId xmlns:a16="http://schemas.microsoft.com/office/drawing/2014/main" id="{668B06F0-F14A-4A02-8DD4-3A70085A76A4}"/>
              </a:ext>
            </a:extLst>
          </p:cNvPr>
          <p:cNvSpPr>
            <a:spLocks noGrp="1"/>
          </p:cNvSpPr>
          <p:nvPr>
            <p:ph idx="1"/>
          </p:nvPr>
        </p:nvSpPr>
        <p:spPr>
          <a:xfrm>
            <a:off x="893700" y="1373588"/>
            <a:ext cx="7305420" cy="3552300"/>
          </a:xfrm>
        </p:spPr>
        <p:txBody>
          <a:bodyPr/>
          <a:lstStyle/>
          <a:p>
            <a:r>
              <a:rPr lang="en-US" dirty="0"/>
              <a:t>Is this resource current?</a:t>
            </a:r>
          </a:p>
          <a:p>
            <a:endParaRPr lang="en-US" dirty="0"/>
          </a:p>
          <a:p>
            <a:r>
              <a:rPr lang="en-US" dirty="0"/>
              <a:t>When was this resource written or published?</a:t>
            </a:r>
          </a:p>
          <a:p>
            <a:endParaRPr lang="en-US" dirty="0"/>
          </a:p>
          <a:p>
            <a:endParaRPr lang="en-US" dirty="0"/>
          </a:p>
        </p:txBody>
      </p:sp>
    </p:spTree>
    <p:extLst>
      <p:ext uri="{BB962C8B-B14F-4D97-AF65-F5344CB8AC3E}">
        <p14:creationId xmlns:p14="http://schemas.microsoft.com/office/powerpoint/2010/main" val="8528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24666-DCEB-419C-B5EF-1233912D2E2B}"/>
              </a:ext>
            </a:extLst>
          </p:cNvPr>
          <p:cNvSpPr>
            <a:spLocks noGrp="1"/>
          </p:cNvSpPr>
          <p:nvPr>
            <p:ph type="title"/>
          </p:nvPr>
        </p:nvSpPr>
        <p:spPr/>
        <p:txBody>
          <a:bodyPr/>
          <a:lstStyle/>
          <a:p>
            <a:r>
              <a:rPr lang="en-US" dirty="0"/>
              <a:t>Truth</a:t>
            </a:r>
          </a:p>
        </p:txBody>
      </p:sp>
      <p:sp>
        <p:nvSpPr>
          <p:cNvPr id="6" name="Content Placeholder 5">
            <a:extLst>
              <a:ext uri="{FF2B5EF4-FFF2-40B4-BE49-F238E27FC236}">
                <a16:creationId xmlns:a16="http://schemas.microsoft.com/office/drawing/2014/main" id="{668B06F0-F14A-4A02-8DD4-3A70085A76A4}"/>
              </a:ext>
            </a:extLst>
          </p:cNvPr>
          <p:cNvSpPr>
            <a:spLocks noGrp="1"/>
          </p:cNvSpPr>
          <p:nvPr>
            <p:ph idx="1"/>
          </p:nvPr>
        </p:nvSpPr>
        <p:spPr>
          <a:xfrm>
            <a:off x="893700" y="1373588"/>
            <a:ext cx="7305420" cy="3552300"/>
          </a:xfrm>
        </p:spPr>
        <p:txBody>
          <a:bodyPr/>
          <a:lstStyle/>
          <a:p>
            <a:r>
              <a:rPr lang="en-US" dirty="0"/>
              <a:t>How accurate is this resource?</a:t>
            </a:r>
          </a:p>
          <a:p>
            <a:endParaRPr lang="en-US" dirty="0"/>
          </a:p>
          <a:p>
            <a:r>
              <a:rPr lang="en-US" dirty="0"/>
              <a:t>Is the information verifiable?</a:t>
            </a:r>
          </a:p>
          <a:p>
            <a:endParaRPr lang="en-US" dirty="0"/>
          </a:p>
        </p:txBody>
      </p:sp>
    </p:spTree>
    <p:extLst>
      <p:ext uri="{BB962C8B-B14F-4D97-AF65-F5344CB8AC3E}">
        <p14:creationId xmlns:p14="http://schemas.microsoft.com/office/powerpoint/2010/main" val="29047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24666-DCEB-419C-B5EF-1233912D2E2B}"/>
              </a:ext>
            </a:extLst>
          </p:cNvPr>
          <p:cNvSpPr>
            <a:spLocks noGrp="1"/>
          </p:cNvSpPr>
          <p:nvPr>
            <p:ph type="title"/>
          </p:nvPr>
        </p:nvSpPr>
        <p:spPr/>
        <p:txBody>
          <a:bodyPr/>
          <a:lstStyle/>
          <a:p>
            <a:r>
              <a:rPr lang="en-US" dirty="0"/>
              <a:t>Unbiased</a:t>
            </a:r>
          </a:p>
        </p:txBody>
      </p:sp>
      <p:sp>
        <p:nvSpPr>
          <p:cNvPr id="6" name="Content Placeholder 5">
            <a:extLst>
              <a:ext uri="{FF2B5EF4-FFF2-40B4-BE49-F238E27FC236}">
                <a16:creationId xmlns:a16="http://schemas.microsoft.com/office/drawing/2014/main" id="{668B06F0-F14A-4A02-8DD4-3A70085A76A4}"/>
              </a:ext>
            </a:extLst>
          </p:cNvPr>
          <p:cNvSpPr>
            <a:spLocks noGrp="1"/>
          </p:cNvSpPr>
          <p:nvPr>
            <p:ph idx="1"/>
          </p:nvPr>
        </p:nvSpPr>
        <p:spPr>
          <a:xfrm>
            <a:off x="893700" y="1373588"/>
            <a:ext cx="7305420" cy="3552300"/>
          </a:xfrm>
        </p:spPr>
        <p:txBody>
          <a:bodyPr/>
          <a:lstStyle/>
          <a:p>
            <a:r>
              <a:rPr lang="en-US" dirty="0"/>
              <a:t>Is this resource biased? Is the author honest about the bias?</a:t>
            </a:r>
          </a:p>
          <a:p>
            <a:endParaRPr lang="en-US" dirty="0"/>
          </a:p>
          <a:p>
            <a:r>
              <a:rPr lang="en-US" dirty="0"/>
              <a:t>Are you biased when you’re doing your search?</a:t>
            </a:r>
          </a:p>
          <a:p>
            <a:endParaRPr lang="en-US" dirty="0"/>
          </a:p>
        </p:txBody>
      </p:sp>
    </p:spTree>
    <p:extLst>
      <p:ext uri="{BB962C8B-B14F-4D97-AF65-F5344CB8AC3E}">
        <p14:creationId xmlns:p14="http://schemas.microsoft.com/office/powerpoint/2010/main" val="16560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24666-DCEB-419C-B5EF-1233912D2E2B}"/>
              </a:ext>
            </a:extLst>
          </p:cNvPr>
          <p:cNvSpPr>
            <a:spLocks noGrp="1"/>
          </p:cNvSpPr>
          <p:nvPr>
            <p:ph type="title"/>
          </p:nvPr>
        </p:nvSpPr>
        <p:spPr/>
        <p:txBody>
          <a:bodyPr/>
          <a:lstStyle/>
          <a:p>
            <a:r>
              <a:rPr lang="en-US" dirty="0"/>
              <a:t>Perspective</a:t>
            </a:r>
          </a:p>
        </p:txBody>
      </p:sp>
      <p:sp>
        <p:nvSpPr>
          <p:cNvPr id="6" name="Content Placeholder 5">
            <a:extLst>
              <a:ext uri="{FF2B5EF4-FFF2-40B4-BE49-F238E27FC236}">
                <a16:creationId xmlns:a16="http://schemas.microsoft.com/office/drawing/2014/main" id="{668B06F0-F14A-4A02-8DD4-3A70085A76A4}"/>
              </a:ext>
            </a:extLst>
          </p:cNvPr>
          <p:cNvSpPr>
            <a:spLocks noGrp="1"/>
          </p:cNvSpPr>
          <p:nvPr>
            <p:ph idx="1"/>
          </p:nvPr>
        </p:nvSpPr>
        <p:spPr>
          <a:xfrm>
            <a:off x="893700" y="1373588"/>
            <a:ext cx="7305420" cy="3552300"/>
          </a:xfrm>
        </p:spPr>
        <p:txBody>
          <a:bodyPr/>
          <a:lstStyle/>
          <a:p>
            <a:r>
              <a:rPr lang="en-US" dirty="0"/>
              <a:t>What is the perspective of the author?</a:t>
            </a:r>
          </a:p>
          <a:p>
            <a:endParaRPr lang="en-US" dirty="0"/>
          </a:p>
          <a:p>
            <a:r>
              <a:rPr lang="en-US" dirty="0"/>
              <a:t>Are there other perspectives on this topic that are missing from this resource?</a:t>
            </a:r>
          </a:p>
          <a:p>
            <a:endParaRPr lang="en-US" dirty="0"/>
          </a:p>
          <a:p>
            <a:r>
              <a:rPr lang="en-US" dirty="0"/>
              <a:t>What other perspectives might make sense on this topic?</a:t>
            </a:r>
          </a:p>
          <a:p>
            <a:endParaRPr lang="en-US" dirty="0"/>
          </a:p>
        </p:txBody>
      </p:sp>
    </p:spTree>
    <p:extLst>
      <p:ext uri="{BB962C8B-B14F-4D97-AF65-F5344CB8AC3E}">
        <p14:creationId xmlns:p14="http://schemas.microsoft.com/office/powerpoint/2010/main" val="33153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91-487C-4DAB-835E-D117CBDA7F63}"/>
              </a:ext>
            </a:extLst>
          </p:cNvPr>
          <p:cNvSpPr>
            <a:spLocks noGrp="1"/>
          </p:cNvSpPr>
          <p:nvPr>
            <p:ph type="title"/>
          </p:nvPr>
        </p:nvSpPr>
        <p:spPr/>
        <p:txBody>
          <a:bodyPr/>
          <a:lstStyle/>
          <a:p>
            <a:r>
              <a:rPr lang="en-US" dirty="0"/>
              <a:t>As you find resources, ask…</a:t>
            </a:r>
          </a:p>
        </p:txBody>
      </p:sp>
      <p:sp>
        <p:nvSpPr>
          <p:cNvPr id="3" name="Content Placeholder 2">
            <a:extLst>
              <a:ext uri="{FF2B5EF4-FFF2-40B4-BE49-F238E27FC236}">
                <a16:creationId xmlns:a16="http://schemas.microsoft.com/office/drawing/2014/main" id="{88BE55BB-007C-493A-B0D3-6A54C5C444E2}"/>
              </a:ext>
            </a:extLst>
          </p:cNvPr>
          <p:cNvSpPr>
            <a:spLocks noGrp="1"/>
          </p:cNvSpPr>
          <p:nvPr>
            <p:ph idx="1"/>
          </p:nvPr>
        </p:nvSpPr>
        <p:spPr>
          <a:xfrm>
            <a:off x="893700" y="1373588"/>
            <a:ext cx="7515514" cy="3552300"/>
          </a:xfrm>
        </p:spPr>
        <p:txBody>
          <a:bodyPr/>
          <a:lstStyle/>
          <a:p>
            <a:r>
              <a:rPr lang="en-US" sz="2200" dirty="0"/>
              <a:t>What type of source is it? (primary, secondary, scholarly, non-scholarly)</a:t>
            </a:r>
          </a:p>
          <a:p>
            <a:r>
              <a:rPr lang="en-US" sz="2200" dirty="0"/>
              <a:t>Who wrote this resource?</a:t>
            </a:r>
          </a:p>
          <a:p>
            <a:r>
              <a:rPr lang="en-US" sz="2200" dirty="0"/>
              <a:t>Is the argument current for my topic?</a:t>
            </a:r>
          </a:p>
          <a:p>
            <a:r>
              <a:rPr lang="en-US" sz="2200" dirty="0"/>
              <a:t>Can I verify the facts presented in the resource?</a:t>
            </a:r>
          </a:p>
          <a:p>
            <a:r>
              <a:rPr lang="en-US" sz="2200" dirty="0"/>
              <a:t>Is it unbiased, or at least honest about its bias?</a:t>
            </a:r>
          </a:p>
          <a:p>
            <a:r>
              <a:rPr lang="en-US" sz="2200" dirty="0"/>
              <a:t>What is the perspective of this resource? How does it relate to my other resources?</a:t>
            </a:r>
          </a:p>
        </p:txBody>
      </p:sp>
    </p:spTree>
    <p:extLst>
      <p:ext uri="{BB962C8B-B14F-4D97-AF65-F5344CB8AC3E}">
        <p14:creationId xmlns:p14="http://schemas.microsoft.com/office/powerpoint/2010/main" val="263191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91-487C-4DAB-835E-D117CBDA7F6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88BE55BB-007C-493A-B0D3-6A54C5C444E2}"/>
              </a:ext>
            </a:extLst>
          </p:cNvPr>
          <p:cNvSpPr>
            <a:spLocks noGrp="1"/>
          </p:cNvSpPr>
          <p:nvPr>
            <p:ph type="body" idx="1"/>
          </p:nvPr>
        </p:nvSpPr>
        <p:spPr>
          <a:xfrm>
            <a:off x="893624" y="1200150"/>
            <a:ext cx="4521655" cy="3725700"/>
          </a:xfrm>
        </p:spPr>
        <p:txBody>
          <a:bodyPr/>
          <a:lstStyle/>
          <a:p>
            <a:r>
              <a:rPr lang="en-US" dirty="0">
                <a:hlinkClick r:id="rId3"/>
              </a:rPr>
              <a:t>guides.smu.edu/wrtr1313religion</a:t>
            </a:r>
            <a:endParaRPr lang="en-US" dirty="0"/>
          </a:p>
          <a:p>
            <a:r>
              <a:rPr lang="en-US" dirty="0"/>
              <a:t>Find at least one source.</a:t>
            </a:r>
          </a:p>
          <a:p>
            <a:r>
              <a:rPr lang="en-US" dirty="0"/>
              <a:t>Identify what kind of source it is (primary, secondary, scholarly).</a:t>
            </a:r>
          </a:p>
          <a:p>
            <a:r>
              <a:rPr lang="en-US" dirty="0"/>
              <a:t>Use ACT UP to evaluate the source.</a:t>
            </a:r>
          </a:p>
          <a:p>
            <a:r>
              <a:rPr lang="en-US" dirty="0"/>
              <a:t>Connect the source to prior knowledge – how does this resource connect to your topic/paper?</a:t>
            </a:r>
          </a:p>
          <a:p>
            <a:pPr lvl="1">
              <a:spcBef>
                <a:spcPts val="600"/>
              </a:spcBef>
            </a:pPr>
            <a:endParaRPr lang="en-US" dirty="0"/>
          </a:p>
        </p:txBody>
      </p:sp>
      <p:sp>
        <p:nvSpPr>
          <p:cNvPr id="4" name="Text Placeholder 3">
            <a:extLst>
              <a:ext uri="{FF2B5EF4-FFF2-40B4-BE49-F238E27FC236}">
                <a16:creationId xmlns:a16="http://schemas.microsoft.com/office/drawing/2014/main" id="{A7736FF0-62B7-4D6C-AE73-7009C3F115AD}"/>
              </a:ext>
            </a:extLst>
          </p:cNvPr>
          <p:cNvSpPr>
            <a:spLocks noGrp="1"/>
          </p:cNvSpPr>
          <p:nvPr>
            <p:ph type="body" idx="2"/>
          </p:nvPr>
        </p:nvSpPr>
        <p:spPr>
          <a:xfrm>
            <a:off x="5621536" y="1200150"/>
            <a:ext cx="3136800" cy="3270250"/>
          </a:xfrm>
          <a:prstGeom prst="roundRect">
            <a:avLst/>
          </a:prstGeom>
          <a:ln/>
        </p:spPr>
        <p:style>
          <a:lnRef idx="2">
            <a:schemeClr val="accent2"/>
          </a:lnRef>
          <a:fillRef idx="1">
            <a:schemeClr val="lt1"/>
          </a:fillRef>
          <a:effectRef idx="0">
            <a:schemeClr val="accent2"/>
          </a:effectRef>
          <a:fontRef idx="minor">
            <a:schemeClr val="dk1"/>
          </a:fontRef>
        </p:style>
        <p:txBody>
          <a:bodyPr/>
          <a:lstStyle/>
          <a:p>
            <a:pPr indent="0">
              <a:spcBef>
                <a:spcPts val="1800"/>
              </a:spcBef>
              <a:buNone/>
            </a:pPr>
            <a:r>
              <a:rPr lang="en-US" dirty="0">
                <a:solidFill>
                  <a:schemeClr val="accent1"/>
                </a:solidFill>
                <a:latin typeface="Raleway" panose="020B0604020202020204" charset="0"/>
              </a:rPr>
              <a:t>A	</a:t>
            </a:r>
            <a:r>
              <a:rPr lang="en-US" dirty="0"/>
              <a:t>Author</a:t>
            </a:r>
          </a:p>
          <a:p>
            <a:pPr indent="0">
              <a:spcBef>
                <a:spcPts val="1800"/>
              </a:spcBef>
              <a:buNone/>
            </a:pPr>
            <a:r>
              <a:rPr lang="en-US" dirty="0">
                <a:solidFill>
                  <a:schemeClr val="accent1"/>
                </a:solidFill>
                <a:latin typeface="Raleway" panose="020B0604020202020204" charset="0"/>
              </a:rPr>
              <a:t>C </a:t>
            </a:r>
            <a:r>
              <a:rPr lang="en-US" dirty="0"/>
              <a:t>	Currency</a:t>
            </a:r>
          </a:p>
          <a:p>
            <a:pPr indent="0">
              <a:spcBef>
                <a:spcPts val="1800"/>
              </a:spcBef>
              <a:buNone/>
            </a:pPr>
            <a:r>
              <a:rPr lang="en-US" dirty="0">
                <a:solidFill>
                  <a:schemeClr val="accent1"/>
                </a:solidFill>
                <a:latin typeface="Raleway" panose="020B0604020202020204" charset="0"/>
              </a:rPr>
              <a:t>T</a:t>
            </a:r>
            <a:r>
              <a:rPr lang="en-US" dirty="0">
                <a:solidFill>
                  <a:schemeClr val="accent3"/>
                </a:solidFill>
                <a:latin typeface="Raleway" panose="020B0604020202020204" charset="0"/>
              </a:rPr>
              <a:t> </a:t>
            </a:r>
            <a:r>
              <a:rPr lang="en-US" dirty="0"/>
              <a:t>	Truth</a:t>
            </a:r>
          </a:p>
          <a:p>
            <a:pPr indent="0">
              <a:spcBef>
                <a:spcPts val="1800"/>
              </a:spcBef>
              <a:buNone/>
            </a:pPr>
            <a:r>
              <a:rPr lang="en-US" dirty="0">
                <a:solidFill>
                  <a:schemeClr val="accent1"/>
                </a:solidFill>
                <a:latin typeface="Raleway" panose="020B0604020202020204" charset="0"/>
              </a:rPr>
              <a:t>U</a:t>
            </a:r>
            <a:r>
              <a:rPr lang="en-US" dirty="0">
                <a:solidFill>
                  <a:schemeClr val="accent3"/>
                </a:solidFill>
                <a:latin typeface="Raleway" panose="020B0604020202020204" charset="0"/>
              </a:rPr>
              <a:t> </a:t>
            </a:r>
            <a:r>
              <a:rPr lang="en-US" dirty="0"/>
              <a:t>	Unbiased</a:t>
            </a:r>
          </a:p>
          <a:p>
            <a:pPr indent="0">
              <a:spcBef>
                <a:spcPts val="1800"/>
              </a:spcBef>
              <a:buNone/>
            </a:pPr>
            <a:r>
              <a:rPr lang="en-US" dirty="0">
                <a:solidFill>
                  <a:schemeClr val="accent1"/>
                </a:solidFill>
                <a:latin typeface="Raleway" panose="020B0604020202020204" charset="0"/>
              </a:rPr>
              <a:t>P </a:t>
            </a:r>
            <a:r>
              <a:rPr lang="en-US" dirty="0"/>
              <a:t>	Perspective</a:t>
            </a:r>
          </a:p>
        </p:txBody>
      </p:sp>
    </p:spTree>
    <p:extLst>
      <p:ext uri="{BB962C8B-B14F-4D97-AF65-F5344CB8AC3E}">
        <p14:creationId xmlns:p14="http://schemas.microsoft.com/office/powerpoint/2010/main" val="8663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21E-FBC2-4CEA-89CC-6BD296AF1B33}"/>
              </a:ext>
            </a:extLst>
          </p:cNvPr>
          <p:cNvSpPr>
            <a:spLocks noGrp="1"/>
          </p:cNvSpPr>
          <p:nvPr>
            <p:ph type="title"/>
          </p:nvPr>
        </p:nvSpPr>
        <p:spPr/>
        <p:txBody>
          <a:bodyPr anchor="ctr">
            <a:normAutofit/>
          </a:bodyPr>
          <a:lstStyle/>
          <a:p>
            <a:r>
              <a:rPr lang="en-US" dirty="0"/>
              <a:t>Online sources as you research</a:t>
            </a:r>
          </a:p>
        </p:txBody>
      </p:sp>
      <p:grpSp>
        <p:nvGrpSpPr>
          <p:cNvPr id="3" name="Group 2">
            <a:extLst>
              <a:ext uri="{FF2B5EF4-FFF2-40B4-BE49-F238E27FC236}">
                <a16:creationId xmlns:a16="http://schemas.microsoft.com/office/drawing/2014/main" id="{9E16C913-46BB-4B6F-BCCE-EFE805174235}"/>
              </a:ext>
            </a:extLst>
          </p:cNvPr>
          <p:cNvGrpSpPr/>
          <p:nvPr/>
        </p:nvGrpSpPr>
        <p:grpSpPr>
          <a:xfrm>
            <a:off x="921256" y="1462830"/>
            <a:ext cx="2192643" cy="1807899"/>
            <a:chOff x="661944" y="1487343"/>
            <a:chExt cx="2192643" cy="1807899"/>
          </a:xfrm>
        </p:grpSpPr>
        <p:sp>
          <p:nvSpPr>
            <p:cNvPr id="6" name="Rectangle 5" descr="Books on Shelf">
              <a:extLst>
                <a:ext uri="{FF2B5EF4-FFF2-40B4-BE49-F238E27FC236}">
                  <a16:creationId xmlns:a16="http://schemas.microsoft.com/office/drawing/2014/main" id="{CBD1E110-0B2E-49D3-A02C-182C8BB14794}"/>
                </a:ext>
              </a:extLst>
            </p:cNvPr>
            <p:cNvSpPr/>
            <p:nvPr/>
          </p:nvSpPr>
          <p:spPr>
            <a:xfrm>
              <a:off x="1222263" y="1487343"/>
              <a:ext cx="1072004" cy="1075774"/>
            </a:xfrm>
            <a:prstGeom prst="rect">
              <a:avLst/>
            </a:prstGeom>
            <a:blipFill>
              <a:blip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grpSp>
          <p:nvGrpSpPr>
            <p:cNvPr id="7" name="Group 6">
              <a:extLst>
                <a:ext uri="{FF2B5EF4-FFF2-40B4-BE49-F238E27FC236}">
                  <a16:creationId xmlns:a16="http://schemas.microsoft.com/office/drawing/2014/main" id="{AD70CF18-F2B7-49C9-9A6B-BF5EEA7FB3EF}"/>
                </a:ext>
              </a:extLst>
            </p:cNvPr>
            <p:cNvGrpSpPr/>
            <p:nvPr/>
          </p:nvGrpSpPr>
          <p:grpSpPr>
            <a:xfrm>
              <a:off x="661944" y="2665860"/>
              <a:ext cx="2192643" cy="629382"/>
              <a:chOff x="2581" y="1654579"/>
              <a:chExt cx="2192643" cy="629382"/>
            </a:xfrm>
          </p:grpSpPr>
          <p:sp>
            <p:nvSpPr>
              <p:cNvPr id="20" name="Rectangle 19">
                <a:extLst>
                  <a:ext uri="{FF2B5EF4-FFF2-40B4-BE49-F238E27FC236}">
                    <a16:creationId xmlns:a16="http://schemas.microsoft.com/office/drawing/2014/main" id="{D27571A0-17BB-402B-AF5F-23753CD9565C}"/>
                  </a:ext>
                </a:extLst>
              </p:cNvPr>
              <p:cNvSpPr/>
              <p:nvPr/>
            </p:nvSpPr>
            <p:spPr>
              <a:xfrm>
                <a:off x="2581" y="1654579"/>
                <a:ext cx="2192643" cy="62938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607F49EB-6FF3-4A07-A093-BF16E05C4F7C}"/>
                  </a:ext>
                </a:extLst>
              </p:cNvPr>
              <p:cNvSpPr txBox="1"/>
              <p:nvPr/>
            </p:nvSpPr>
            <p:spPr>
              <a:xfrm>
                <a:off x="2581" y="1654579"/>
                <a:ext cx="2192643" cy="629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latin typeface="Lato" panose="020B0604020202020204" charset="0"/>
                  </a:rPr>
                  <a:t>Library search: </a:t>
                </a:r>
                <a:r>
                  <a:rPr lang="en-US" sz="1600" kern="1200" baseline="0" dirty="0">
                    <a:latin typeface="Lato" panose="020B0604020202020204" charset="0"/>
                    <a:hlinkClick r:id="rId5"/>
                  </a:rPr>
                  <a:t>www.smu.edu/libraries</a:t>
                </a:r>
                <a:endParaRPr lang="en-US" sz="1600" kern="1200" dirty="0">
                  <a:latin typeface="Lato" panose="020B0604020202020204" charset="0"/>
                </a:endParaRPr>
              </a:p>
            </p:txBody>
          </p:sp>
        </p:grpSp>
      </p:grpSp>
      <p:grpSp>
        <p:nvGrpSpPr>
          <p:cNvPr id="5" name="Group 4">
            <a:extLst>
              <a:ext uri="{FF2B5EF4-FFF2-40B4-BE49-F238E27FC236}">
                <a16:creationId xmlns:a16="http://schemas.microsoft.com/office/drawing/2014/main" id="{31427015-1D16-4241-B309-961975767BAD}"/>
              </a:ext>
            </a:extLst>
          </p:cNvPr>
          <p:cNvGrpSpPr/>
          <p:nvPr/>
        </p:nvGrpSpPr>
        <p:grpSpPr>
          <a:xfrm>
            <a:off x="3769323" y="2643221"/>
            <a:ext cx="2147676" cy="1529507"/>
            <a:chOff x="3400581" y="2643221"/>
            <a:chExt cx="2147676" cy="1529507"/>
          </a:xfrm>
        </p:grpSpPr>
        <p:sp>
          <p:nvSpPr>
            <p:cNvPr id="8" name="Rectangle 7" descr="Route (Two Pins With A Path) with solid fill">
              <a:extLst>
                <a:ext uri="{FF2B5EF4-FFF2-40B4-BE49-F238E27FC236}">
                  <a16:creationId xmlns:a16="http://schemas.microsoft.com/office/drawing/2014/main" id="{8F86C624-6CFB-4DB5-9E59-0EA1778FED77}"/>
                </a:ext>
              </a:extLst>
            </p:cNvPr>
            <p:cNvSpPr/>
            <p:nvPr/>
          </p:nvSpPr>
          <p:spPr>
            <a:xfrm>
              <a:off x="3915631" y="2643221"/>
              <a:ext cx="1117557" cy="977837"/>
            </a:xfrm>
            <a:prstGeom prst="rect">
              <a:avLst/>
            </a:prstGeom>
            <a: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78CB1E2B-8A5D-4DC8-ABBD-52676343A3D3}"/>
                </a:ext>
              </a:extLst>
            </p:cNvPr>
            <p:cNvGrpSpPr/>
            <p:nvPr/>
          </p:nvGrpSpPr>
          <p:grpSpPr>
            <a:xfrm>
              <a:off x="3400581" y="3684749"/>
              <a:ext cx="2147676" cy="487979"/>
              <a:chOff x="2266130" y="2673468"/>
              <a:chExt cx="2147676" cy="487979"/>
            </a:xfrm>
          </p:grpSpPr>
          <p:sp>
            <p:nvSpPr>
              <p:cNvPr id="18" name="Rectangle 17">
                <a:extLst>
                  <a:ext uri="{FF2B5EF4-FFF2-40B4-BE49-F238E27FC236}">
                    <a16:creationId xmlns:a16="http://schemas.microsoft.com/office/drawing/2014/main" id="{0B2CD5DA-B48C-496C-8EE9-3112842C69BE}"/>
                  </a:ext>
                </a:extLst>
              </p:cNvPr>
              <p:cNvSpPr/>
              <p:nvPr/>
            </p:nvSpPr>
            <p:spPr>
              <a:xfrm>
                <a:off x="2266130" y="2673468"/>
                <a:ext cx="2147676" cy="48797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F3CB85B4-97C4-411A-B0D9-6D31C11697BD}"/>
                  </a:ext>
                </a:extLst>
              </p:cNvPr>
              <p:cNvSpPr txBox="1"/>
              <p:nvPr/>
            </p:nvSpPr>
            <p:spPr>
              <a:xfrm>
                <a:off x="2266130" y="2673468"/>
                <a:ext cx="2147676" cy="487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latin typeface="Lato" panose="020B0604020202020204" charset="0"/>
                  </a:rPr>
                  <a:t>Research guides: </a:t>
                </a:r>
                <a:r>
                  <a:rPr lang="en-US" sz="1600" kern="1200" baseline="0" dirty="0">
                    <a:latin typeface="Lato" panose="020B0604020202020204" charset="0"/>
                    <a:hlinkClick r:id="rId8"/>
                  </a:rPr>
                  <a:t>guides.smu.edu</a:t>
                </a:r>
                <a:endParaRPr lang="en-US" sz="1600" kern="1200" dirty="0">
                  <a:latin typeface="Lato" panose="020B0604020202020204" charset="0"/>
                </a:endParaRPr>
              </a:p>
            </p:txBody>
          </p:sp>
        </p:grpSp>
      </p:grpSp>
      <p:grpSp>
        <p:nvGrpSpPr>
          <p:cNvPr id="4" name="Group 3">
            <a:extLst>
              <a:ext uri="{FF2B5EF4-FFF2-40B4-BE49-F238E27FC236}">
                <a16:creationId xmlns:a16="http://schemas.microsoft.com/office/drawing/2014/main" id="{C4AE364E-EE7F-4584-A6C6-8CEA3CE2BA42}"/>
              </a:ext>
            </a:extLst>
          </p:cNvPr>
          <p:cNvGrpSpPr/>
          <p:nvPr/>
        </p:nvGrpSpPr>
        <p:grpSpPr>
          <a:xfrm>
            <a:off x="6572423" y="1462830"/>
            <a:ext cx="1717171" cy="2115180"/>
            <a:chOff x="6313111" y="1462830"/>
            <a:chExt cx="1717171" cy="2115180"/>
          </a:xfrm>
        </p:grpSpPr>
        <p:sp>
          <p:nvSpPr>
            <p:cNvPr id="10" name="Rectangle 9" descr="Compass">
              <a:extLst>
                <a:ext uri="{FF2B5EF4-FFF2-40B4-BE49-F238E27FC236}">
                  <a16:creationId xmlns:a16="http://schemas.microsoft.com/office/drawing/2014/main" id="{C073E663-0168-4CEF-BBBD-B10BBC51426E}"/>
                </a:ext>
              </a:extLst>
            </p:cNvPr>
            <p:cNvSpPr/>
            <p:nvPr/>
          </p:nvSpPr>
          <p:spPr>
            <a:xfrm>
              <a:off x="6692872" y="1462830"/>
              <a:ext cx="957770" cy="977844"/>
            </a:xfrm>
            <a:prstGeom prst="rect">
              <a:avLst/>
            </a:prstGeom>
            <a:blipFill>
              <a:blip r:embed="rId9">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DEF51706-6BA5-49FD-878C-D409E3B56F28}"/>
                </a:ext>
              </a:extLst>
            </p:cNvPr>
            <p:cNvGrpSpPr/>
            <p:nvPr/>
          </p:nvGrpSpPr>
          <p:grpSpPr>
            <a:xfrm>
              <a:off x="6313111" y="2535029"/>
              <a:ext cx="1717171" cy="1042981"/>
              <a:chOff x="4645940" y="1523748"/>
              <a:chExt cx="1717171" cy="1042981"/>
            </a:xfrm>
          </p:grpSpPr>
          <p:sp>
            <p:nvSpPr>
              <p:cNvPr id="16" name="Rectangle 15">
                <a:extLst>
                  <a:ext uri="{FF2B5EF4-FFF2-40B4-BE49-F238E27FC236}">
                    <a16:creationId xmlns:a16="http://schemas.microsoft.com/office/drawing/2014/main" id="{C1F6013F-DA94-43E6-8534-8D5127EE09E9}"/>
                  </a:ext>
                </a:extLst>
              </p:cNvPr>
              <p:cNvSpPr/>
              <p:nvPr/>
            </p:nvSpPr>
            <p:spPr>
              <a:xfrm>
                <a:off x="4645940" y="1523748"/>
                <a:ext cx="1717171" cy="1042981"/>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54DB4724-682E-4DBD-AF8D-B86A14D744A1}"/>
                  </a:ext>
                </a:extLst>
              </p:cNvPr>
              <p:cNvSpPr txBox="1"/>
              <p:nvPr/>
            </p:nvSpPr>
            <p:spPr>
              <a:xfrm>
                <a:off x="4645940" y="1523748"/>
                <a:ext cx="1717171" cy="10429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latin typeface="Lato" panose="020B0604020202020204" charset="0"/>
                  </a:rPr>
                  <a:t>Your guide for </a:t>
                </a:r>
                <a:br>
                  <a:rPr lang="en-US" sz="1600" kern="1200" baseline="0" dirty="0">
                    <a:latin typeface="Lato" panose="020B0604020202020204" charset="0"/>
                  </a:rPr>
                </a:br>
                <a:r>
                  <a:rPr lang="en-US" sz="1600" kern="1200" baseline="0" dirty="0">
                    <a:latin typeface="Lato" panose="020B0604020202020204" charset="0"/>
                  </a:rPr>
                  <a:t>this course: </a:t>
                </a:r>
                <a:r>
                  <a:rPr lang="en-US" sz="1600" kern="1200" baseline="0" dirty="0">
                    <a:latin typeface="Lato" panose="020B0604020202020204" charset="0"/>
                    <a:hlinkClick r:id="rId11"/>
                  </a:rPr>
                  <a:t>guides.smu.edu/</a:t>
                </a:r>
                <a:br>
                  <a:rPr lang="en-US" sz="1600" kern="1200" baseline="0" dirty="0">
                    <a:latin typeface="Lato" panose="020B0604020202020204" charset="0"/>
                    <a:hlinkClick r:id="rId11"/>
                  </a:rPr>
                </a:br>
                <a:r>
                  <a:rPr lang="en-US" sz="1600" kern="1200" baseline="0" dirty="0">
                    <a:latin typeface="Lato" panose="020B0604020202020204" charset="0"/>
                    <a:hlinkClick r:id="rId11"/>
                  </a:rPr>
                  <a:t>wrtr1313religion</a:t>
                </a:r>
                <a:endParaRPr lang="en-US" sz="1600" kern="1200" dirty="0">
                  <a:latin typeface="Lato" panose="020B0604020202020204" charset="0"/>
                </a:endParaRPr>
              </a:p>
            </p:txBody>
          </p:sp>
        </p:grpSp>
      </p:grpSp>
    </p:spTree>
    <p:extLst>
      <p:ext uri="{BB962C8B-B14F-4D97-AF65-F5344CB8AC3E}">
        <p14:creationId xmlns:p14="http://schemas.microsoft.com/office/powerpoint/2010/main" val="31791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21E-FBC2-4CEA-89CC-6BD296AF1B33}"/>
              </a:ext>
            </a:extLst>
          </p:cNvPr>
          <p:cNvSpPr>
            <a:spLocks noGrp="1"/>
          </p:cNvSpPr>
          <p:nvPr>
            <p:ph type="title"/>
          </p:nvPr>
        </p:nvSpPr>
        <p:spPr/>
        <p:txBody>
          <a:bodyPr/>
          <a:lstStyle/>
          <a:p>
            <a:r>
              <a:rPr lang="en-US" dirty="0"/>
              <a:t>Help with research</a:t>
            </a:r>
          </a:p>
        </p:txBody>
      </p:sp>
      <p:sp>
        <p:nvSpPr>
          <p:cNvPr id="3" name="Content Placeholder 2">
            <a:extLst>
              <a:ext uri="{FF2B5EF4-FFF2-40B4-BE49-F238E27FC236}">
                <a16:creationId xmlns:a16="http://schemas.microsoft.com/office/drawing/2014/main" id="{5F0CF5BD-D599-4E46-ACA5-B5D70635E5F5}"/>
              </a:ext>
            </a:extLst>
          </p:cNvPr>
          <p:cNvSpPr>
            <a:spLocks noGrp="1"/>
          </p:cNvSpPr>
          <p:nvPr>
            <p:ph idx="1"/>
          </p:nvPr>
        </p:nvSpPr>
        <p:spPr>
          <a:xfrm>
            <a:off x="893699" y="1373588"/>
            <a:ext cx="7923729" cy="3552300"/>
          </a:xfrm>
        </p:spPr>
        <p:txBody>
          <a:bodyPr/>
          <a:lstStyle/>
          <a:p>
            <a:r>
              <a:rPr lang="en-US" sz="2000" dirty="0"/>
              <a:t>Make an appointment with a librarian: </a:t>
            </a:r>
            <a:r>
              <a:rPr lang="en-US" sz="2000" dirty="0">
                <a:hlinkClick r:id="rId3"/>
              </a:rPr>
              <a:t>https://libcal.smu.edu/appointments?lid=4962</a:t>
            </a:r>
            <a:r>
              <a:rPr lang="en-US" sz="2000" dirty="0"/>
              <a:t> (this link is also in the WRTR 1313 research guide).</a:t>
            </a:r>
          </a:p>
          <a:p>
            <a:r>
              <a:rPr lang="en-US" sz="2000" dirty="0"/>
              <a:t>My consultation hours:</a:t>
            </a:r>
          </a:p>
          <a:p>
            <a:pPr lvl="1"/>
            <a:r>
              <a:rPr lang="en-US" sz="2000" dirty="0"/>
              <a:t>M-W-Th 8:30 a.m. – 2:30 p.m.</a:t>
            </a:r>
          </a:p>
          <a:p>
            <a:pPr lvl="1"/>
            <a:r>
              <a:rPr lang="en-US" sz="2000" dirty="0"/>
              <a:t>If those hours don’t work, email me a time and we can make something work: </a:t>
            </a:r>
            <a:r>
              <a:rPr lang="en-US" sz="2000" dirty="0">
                <a:hlinkClick r:id="rId4"/>
              </a:rPr>
              <a:t>joannab@mail.smu.edu</a:t>
            </a:r>
            <a:r>
              <a:rPr lang="en-US" sz="2000" dirty="0"/>
              <a:t> </a:t>
            </a:r>
          </a:p>
          <a:p>
            <a:r>
              <a:rPr lang="en-US" sz="2000" dirty="0"/>
              <a:t>We librarians are all familiar with the WRTR assignments and what may help as you work on your paper, so the other librarians would be just as helpful.</a:t>
            </a:r>
          </a:p>
          <a:p>
            <a:pPr lvl="1"/>
            <a:endParaRPr lang="en-US" sz="1900" dirty="0"/>
          </a:p>
        </p:txBody>
      </p:sp>
    </p:spTree>
    <p:extLst>
      <p:ext uri="{BB962C8B-B14F-4D97-AF65-F5344CB8AC3E}">
        <p14:creationId xmlns:p14="http://schemas.microsoft.com/office/powerpoint/2010/main" val="20755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21E-FBC2-4CEA-89CC-6BD296AF1B33}"/>
              </a:ext>
            </a:extLst>
          </p:cNvPr>
          <p:cNvSpPr>
            <a:spLocks noGrp="1"/>
          </p:cNvSpPr>
          <p:nvPr>
            <p:ph type="title"/>
          </p:nvPr>
        </p:nvSpPr>
        <p:spPr/>
        <p:txBody>
          <a:bodyPr/>
          <a:lstStyle/>
          <a:p>
            <a:r>
              <a:rPr lang="en-US"/>
              <a:t>Help with writing</a:t>
            </a:r>
            <a:endParaRPr lang="en-US" dirty="0"/>
          </a:p>
        </p:txBody>
      </p:sp>
      <p:sp>
        <p:nvSpPr>
          <p:cNvPr id="3" name="Content Placeholder 2">
            <a:extLst>
              <a:ext uri="{FF2B5EF4-FFF2-40B4-BE49-F238E27FC236}">
                <a16:creationId xmlns:a16="http://schemas.microsoft.com/office/drawing/2014/main" id="{5F0CF5BD-D599-4E46-ACA5-B5D70635E5F5}"/>
              </a:ext>
            </a:extLst>
          </p:cNvPr>
          <p:cNvSpPr>
            <a:spLocks noGrp="1"/>
          </p:cNvSpPr>
          <p:nvPr>
            <p:ph idx="1"/>
          </p:nvPr>
        </p:nvSpPr>
        <p:spPr/>
        <p:txBody>
          <a:bodyPr/>
          <a:lstStyle/>
          <a:p>
            <a:r>
              <a:rPr lang="en-US" dirty="0"/>
              <a:t>Make an appointment with a tutor at the </a:t>
            </a:r>
            <a:r>
              <a:rPr lang="en-US" dirty="0">
                <a:hlinkClick r:id="rId3"/>
              </a:rPr>
              <a:t>writing center</a:t>
            </a:r>
            <a:r>
              <a:rPr lang="en-US" dirty="0"/>
              <a:t> through Canvas. </a:t>
            </a:r>
            <a:br>
              <a:rPr lang="en-US" dirty="0"/>
            </a:br>
            <a:br>
              <a:rPr lang="en-US" dirty="0"/>
            </a:br>
            <a:r>
              <a:rPr lang="en-US" dirty="0"/>
              <a:t>Check Canvas for available hours.</a:t>
            </a:r>
          </a:p>
        </p:txBody>
      </p:sp>
    </p:spTree>
    <p:extLst>
      <p:ext uri="{BB962C8B-B14F-4D97-AF65-F5344CB8AC3E}">
        <p14:creationId xmlns:p14="http://schemas.microsoft.com/office/powerpoint/2010/main" val="345975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21E-FBC2-4CEA-89CC-6BD296AF1B33}"/>
              </a:ext>
            </a:extLst>
          </p:cNvPr>
          <p:cNvSpPr>
            <a:spLocks noGrp="1"/>
          </p:cNvSpPr>
          <p:nvPr>
            <p:ph type="title"/>
          </p:nvPr>
        </p:nvSpPr>
        <p:spPr/>
        <p:txBody>
          <a:bodyPr/>
          <a:lstStyle/>
          <a:p>
            <a:r>
              <a:rPr lang="en-US" dirty="0"/>
              <a:t>Help with research and writing</a:t>
            </a:r>
          </a:p>
        </p:txBody>
      </p:sp>
      <p:sp>
        <p:nvSpPr>
          <p:cNvPr id="3" name="Content Placeholder 2">
            <a:extLst>
              <a:ext uri="{FF2B5EF4-FFF2-40B4-BE49-F238E27FC236}">
                <a16:creationId xmlns:a16="http://schemas.microsoft.com/office/drawing/2014/main" id="{5F0CF5BD-D599-4E46-ACA5-B5D70635E5F5}"/>
              </a:ext>
            </a:extLst>
          </p:cNvPr>
          <p:cNvSpPr>
            <a:spLocks noGrp="1"/>
          </p:cNvSpPr>
          <p:nvPr>
            <p:ph idx="1"/>
          </p:nvPr>
        </p:nvSpPr>
        <p:spPr>
          <a:xfrm>
            <a:off x="893699" y="1373588"/>
            <a:ext cx="7491021" cy="3552300"/>
          </a:xfrm>
        </p:spPr>
        <p:txBody>
          <a:bodyPr/>
          <a:lstStyle/>
          <a:p>
            <a:pPr>
              <a:spcAft>
                <a:spcPts val="600"/>
              </a:spcAft>
            </a:pPr>
            <a:r>
              <a:rPr lang="en-US" sz="2200" dirty="0"/>
              <a:t>Drop-in labs with both a writing tutor and a librarian ready to help. Join via Zoom here: </a:t>
            </a:r>
            <a:r>
              <a:rPr lang="en-US" sz="2200" dirty="0">
                <a:hlinkClick r:id="rId3"/>
              </a:rPr>
              <a:t>https://smu.zoom.us/j/92637892352</a:t>
            </a:r>
            <a:r>
              <a:rPr lang="en-US" sz="2200" dirty="0"/>
              <a:t> </a:t>
            </a:r>
          </a:p>
          <a:p>
            <a:pPr lvl="1">
              <a:spcAft>
                <a:spcPts val="600"/>
              </a:spcAft>
            </a:pPr>
            <a:r>
              <a:rPr lang="en-US" sz="2200" dirty="0"/>
              <a:t>Mondays, 4:00 – 6:00 p.m. (WRTR only, through April 28)</a:t>
            </a:r>
          </a:p>
          <a:p>
            <a:pPr lvl="1">
              <a:spcAft>
                <a:spcPts val="600"/>
              </a:spcAft>
            </a:pPr>
            <a:r>
              <a:rPr lang="en-US" sz="2200" dirty="0"/>
              <a:t>Tuesdays, 4:00 – 5:30 p.m.</a:t>
            </a:r>
          </a:p>
          <a:p>
            <a:pPr lvl="1">
              <a:spcAft>
                <a:spcPts val="600"/>
              </a:spcAft>
            </a:pPr>
            <a:r>
              <a:rPr lang="en-US" sz="2200" dirty="0"/>
              <a:t>Wednesdays, 2:30 – 4:00 p.m.</a:t>
            </a:r>
          </a:p>
          <a:p>
            <a:pPr lvl="1">
              <a:spcAft>
                <a:spcPts val="600"/>
              </a:spcAft>
            </a:pPr>
            <a:r>
              <a:rPr lang="en-US" sz="2200" dirty="0"/>
              <a:t>Thursdays, 1:00 – 2:30 p.m. (WRTR only, through April 28)</a:t>
            </a:r>
          </a:p>
          <a:p>
            <a:pPr lvl="1">
              <a:spcAft>
                <a:spcPts val="600"/>
              </a:spcAft>
            </a:pPr>
            <a:endParaRPr lang="en-US" sz="2200" dirty="0"/>
          </a:p>
        </p:txBody>
      </p:sp>
    </p:spTree>
    <p:extLst>
      <p:ext uri="{BB962C8B-B14F-4D97-AF65-F5344CB8AC3E}">
        <p14:creationId xmlns:p14="http://schemas.microsoft.com/office/powerpoint/2010/main" val="371897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793DD8-1E15-41AA-A096-37DA7295D329}"/>
              </a:ext>
            </a:extLst>
          </p:cNvPr>
          <p:cNvSpPr>
            <a:spLocks noGrp="1"/>
          </p:cNvSpPr>
          <p:nvPr>
            <p:ph type="ctrTitle"/>
          </p:nvPr>
        </p:nvSpPr>
        <p:spPr/>
        <p:txBody>
          <a:bodyPr/>
          <a:lstStyle/>
          <a:p>
            <a:r>
              <a:rPr lang="en-US" dirty="0"/>
              <a:t>Joanna Russell Bliss</a:t>
            </a:r>
          </a:p>
        </p:txBody>
      </p:sp>
      <p:sp>
        <p:nvSpPr>
          <p:cNvPr id="6" name="Subtitle 5">
            <a:extLst>
              <a:ext uri="{FF2B5EF4-FFF2-40B4-BE49-F238E27FC236}">
                <a16:creationId xmlns:a16="http://schemas.microsoft.com/office/drawing/2014/main" id="{CAEB9017-3B02-45CD-B7F1-94FE39576557}"/>
              </a:ext>
            </a:extLst>
          </p:cNvPr>
          <p:cNvSpPr>
            <a:spLocks noGrp="1"/>
          </p:cNvSpPr>
          <p:nvPr>
            <p:ph type="subTitle" idx="1"/>
          </p:nvPr>
        </p:nvSpPr>
        <p:spPr>
          <a:xfrm>
            <a:off x="685800" y="2840052"/>
            <a:ext cx="7772400" cy="874697"/>
          </a:xfrm>
        </p:spPr>
        <p:txBody>
          <a:bodyPr/>
          <a:lstStyle/>
          <a:p>
            <a:r>
              <a:rPr lang="en-US" dirty="0"/>
              <a:t>Social Sciences Librarian</a:t>
            </a:r>
          </a:p>
          <a:p>
            <a:r>
              <a:rPr lang="en-US" dirty="0"/>
              <a:t>Fondren Library</a:t>
            </a:r>
          </a:p>
        </p:txBody>
      </p:sp>
    </p:spTree>
    <p:extLst>
      <p:ext uri="{BB962C8B-B14F-4D97-AF65-F5344CB8AC3E}">
        <p14:creationId xmlns:p14="http://schemas.microsoft.com/office/powerpoint/2010/main" val="221143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ctrTitle" idx="4294967295"/>
          </p:nvPr>
        </p:nvSpPr>
        <p:spPr>
          <a:xfrm>
            <a:off x="916025" y="873579"/>
            <a:ext cx="7311950" cy="17552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200" dirty="0">
                <a:solidFill>
                  <a:schemeClr val="accent2"/>
                </a:solidFill>
                <a:latin typeface="Raleway" panose="020B0604020202020204" charset="0"/>
              </a:rPr>
              <a:t>Thanks, </a:t>
            </a:r>
            <a:r>
              <a:rPr lang="en-US" sz="5200" dirty="0">
                <a:solidFill>
                  <a:schemeClr val="accent2"/>
                </a:solidFill>
                <a:latin typeface="Raleway" panose="020B0604020202020204" charset="0"/>
              </a:rPr>
              <a:t>and good luck with your research</a:t>
            </a:r>
            <a:r>
              <a:rPr lang="en" sz="5200" dirty="0">
                <a:solidFill>
                  <a:schemeClr val="accent2"/>
                </a:solidFill>
                <a:latin typeface="Raleway" panose="020B0604020202020204" charset="0"/>
              </a:rPr>
              <a:t>!</a:t>
            </a:r>
            <a:endParaRPr sz="5200" dirty="0">
              <a:solidFill>
                <a:schemeClr val="accent2"/>
              </a:solidFill>
              <a:latin typeface="Raleway" panose="020B0604020202020204" charset="0"/>
            </a:endParaRPr>
          </a:p>
        </p:txBody>
      </p:sp>
      <p:sp>
        <p:nvSpPr>
          <p:cNvPr id="357" name="Google Shape;357;p34"/>
          <p:cNvSpPr txBox="1">
            <a:spLocks noGrp="1"/>
          </p:cNvSpPr>
          <p:nvPr>
            <p:ph type="subTitle" idx="4294967295"/>
          </p:nvPr>
        </p:nvSpPr>
        <p:spPr>
          <a:xfrm>
            <a:off x="916025" y="2497157"/>
            <a:ext cx="5561100" cy="100479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800" dirty="0">
                <a:solidFill>
                  <a:schemeClr val="lt1"/>
                </a:solidFill>
                <a:latin typeface="Lato" panose="020B0604020202020204" charset="0"/>
              </a:rPr>
              <a:t>Any questions?</a:t>
            </a:r>
            <a:endParaRPr sz="4800" dirty="0">
              <a:solidFill>
                <a:schemeClr val="lt1"/>
              </a:solidFill>
              <a:latin typeface="Lato" panose="020B0604020202020204" charset="0"/>
            </a:endParaRPr>
          </a:p>
        </p:txBody>
      </p:sp>
      <p:sp>
        <p:nvSpPr>
          <p:cNvPr id="358" name="Google Shape;358;p34"/>
          <p:cNvSpPr txBox="1">
            <a:spLocks noGrp="1"/>
          </p:cNvSpPr>
          <p:nvPr>
            <p:ph type="body" idx="4294967295"/>
          </p:nvPr>
        </p:nvSpPr>
        <p:spPr>
          <a:xfrm>
            <a:off x="916025" y="3501951"/>
            <a:ext cx="5561100" cy="116801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solidFill>
                  <a:schemeClr val="lt1"/>
                </a:solidFill>
                <a:latin typeface="Lato" panose="020B0604020202020204" charset="0"/>
              </a:rPr>
              <a:t>You can find me at:</a:t>
            </a:r>
            <a:endParaRPr sz="2400" dirty="0">
              <a:solidFill>
                <a:schemeClr val="lt1"/>
              </a:solidFill>
              <a:latin typeface="Lato" panose="020B0604020202020204" charset="0"/>
            </a:endParaRPr>
          </a:p>
          <a:p>
            <a:pPr marL="0" lvl="0" indent="0" algn="l" rtl="0">
              <a:spcBef>
                <a:spcPts val="600"/>
              </a:spcBef>
              <a:spcAft>
                <a:spcPts val="0"/>
              </a:spcAft>
              <a:buNone/>
            </a:pPr>
            <a:r>
              <a:rPr lang="en-US" sz="2400" dirty="0" err="1">
                <a:solidFill>
                  <a:schemeClr val="lt1"/>
                </a:solidFill>
                <a:latin typeface="Lato" panose="020B0604020202020204" charset="0"/>
              </a:rPr>
              <a:t>joannab</a:t>
            </a:r>
            <a:r>
              <a:rPr lang="en" sz="2400" dirty="0">
                <a:solidFill>
                  <a:schemeClr val="lt1"/>
                </a:solidFill>
                <a:latin typeface="Lato" panose="020B0604020202020204" charset="0"/>
              </a:rPr>
              <a:t>@</a:t>
            </a:r>
            <a:r>
              <a:rPr lang="en-US" sz="2400" dirty="0">
                <a:solidFill>
                  <a:schemeClr val="lt1"/>
                </a:solidFill>
                <a:latin typeface="Lato" panose="020B0604020202020204" charset="0"/>
              </a:rPr>
              <a:t>mail.smu.edu</a:t>
            </a:r>
            <a:endParaRPr sz="2400" dirty="0">
              <a:solidFill>
                <a:schemeClr val="lt1"/>
              </a:solidFill>
              <a:latin typeface="Lato"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p13">
            <a:extLst>
              <a:ext uri="{FF2B5EF4-FFF2-40B4-BE49-F238E27FC236}">
                <a16:creationId xmlns:a16="http://schemas.microsoft.com/office/drawing/2014/main" id="{CE472B2D-C6B3-46EB-BC7C-B29335168B04}"/>
              </a:ext>
            </a:extLst>
          </p:cNvPr>
          <p:cNvSpPr txBox="1">
            <a:spLocks noGrp="1"/>
          </p:cNvSpPr>
          <p:nvPr>
            <p:ph type="body" idx="1"/>
          </p:nvPr>
        </p:nvSpPr>
        <p:spPr>
          <a:xfrm>
            <a:off x="893763" y="4217580"/>
            <a:ext cx="6462712" cy="783045"/>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chemeClr val="dk1"/>
                </a:solidFill>
                <a:latin typeface="Lato"/>
                <a:ea typeface="Lato"/>
                <a:cs typeface="Lato"/>
                <a:sym typeface="Lato"/>
              </a:rPr>
              <a:t>Antonio template provided by </a:t>
            </a:r>
            <a:r>
              <a:rPr lang="en" sz="1200" b="1" u="sng" dirty="0">
                <a:solidFill>
                  <a:schemeClr val="dk1"/>
                </a:solidFill>
              </a:rPr>
              <a:t>slidescarnival.com </a:t>
            </a:r>
          </a:p>
          <a:p>
            <a:pPr marL="0" lvl="0" indent="0" algn="l" rtl="0">
              <a:spcBef>
                <a:spcPts val="1000"/>
              </a:spcBef>
              <a:spcAft>
                <a:spcPts val="0"/>
              </a:spcAft>
              <a:buNone/>
            </a:pPr>
            <a:r>
              <a:rPr lang="en" sz="1200" dirty="0">
                <a:solidFill>
                  <a:schemeClr val="dk1"/>
                </a:solidFill>
                <a:latin typeface="Lato"/>
                <a:ea typeface="Lato"/>
                <a:cs typeface="Lato"/>
                <a:sym typeface="Lato"/>
              </a:rPr>
              <a:t>This template is free to use under </a:t>
            </a:r>
            <a:r>
              <a:rPr lang="en" sz="1200" u="sng" dirty="0">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Creative Commons Attribution license.</a:t>
            </a:r>
            <a:r>
              <a:rPr lang="en" sz="1200" dirty="0">
                <a:solidFill>
                  <a:schemeClr val="dk1"/>
                </a:solidFill>
                <a:latin typeface="Lato"/>
                <a:ea typeface="Lato"/>
                <a:cs typeface="Lato"/>
                <a:sym typeface="Lato"/>
              </a:rPr>
              <a:t> </a:t>
            </a:r>
            <a:endParaRPr sz="1200" dirty="0">
              <a:solidFill>
                <a:schemeClr val="dk1"/>
              </a:solidFill>
              <a:latin typeface="Lato"/>
              <a:ea typeface="Lato"/>
              <a:cs typeface="Lato"/>
              <a:sym typeface="Lato"/>
            </a:endParaRPr>
          </a:p>
          <a:p>
            <a:pPr marL="0" lvl="0" indent="0" algn="l" rtl="0">
              <a:spcBef>
                <a:spcPts val="1000"/>
              </a:spcBef>
              <a:spcAft>
                <a:spcPts val="1000"/>
              </a:spcAft>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81012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982D-AA59-4048-B00B-F1E10CE59E60}"/>
              </a:ext>
            </a:extLst>
          </p:cNvPr>
          <p:cNvSpPr>
            <a:spLocks noGrp="1"/>
          </p:cNvSpPr>
          <p:nvPr>
            <p:ph type="title"/>
          </p:nvPr>
        </p:nvSpPr>
        <p:spPr>
          <a:xfrm>
            <a:off x="893700" y="358388"/>
            <a:ext cx="6462600" cy="1015200"/>
          </a:xfrm>
        </p:spPr>
        <p:txBody>
          <a:bodyPr/>
          <a:lstStyle/>
          <a:p>
            <a:r>
              <a:rPr lang="en-US" dirty="0"/>
              <a:t>Two truths and a lie </a:t>
            </a:r>
            <a:br>
              <a:rPr lang="en-US" dirty="0"/>
            </a:br>
            <a:r>
              <a:rPr lang="en-US" dirty="0"/>
              <a:t>about SMU librarians</a:t>
            </a:r>
          </a:p>
        </p:txBody>
      </p:sp>
      <p:sp>
        <p:nvSpPr>
          <p:cNvPr id="3" name="Content Placeholder 2">
            <a:extLst>
              <a:ext uri="{FF2B5EF4-FFF2-40B4-BE49-F238E27FC236}">
                <a16:creationId xmlns:a16="http://schemas.microsoft.com/office/drawing/2014/main" id="{E82BB553-0572-441E-83EA-47F155D842D4}"/>
              </a:ext>
            </a:extLst>
          </p:cNvPr>
          <p:cNvSpPr>
            <a:spLocks noGrp="1"/>
          </p:cNvSpPr>
          <p:nvPr>
            <p:ph idx="1"/>
          </p:nvPr>
        </p:nvSpPr>
        <p:spPr>
          <a:xfrm>
            <a:off x="893700" y="1544320"/>
            <a:ext cx="6462600" cy="3381568"/>
          </a:xfrm>
        </p:spPr>
        <p:txBody>
          <a:bodyPr/>
          <a:lstStyle/>
          <a:p>
            <a:r>
              <a:rPr lang="en-US" dirty="0"/>
              <a:t>We don’t go around shushing students.</a:t>
            </a:r>
          </a:p>
          <a:p>
            <a:endParaRPr lang="en-US" dirty="0"/>
          </a:p>
          <a:p>
            <a:r>
              <a:rPr lang="en-US" dirty="0"/>
              <a:t>We are not all surrounded by cats at home.</a:t>
            </a:r>
          </a:p>
          <a:p>
            <a:endParaRPr lang="en-US" dirty="0"/>
          </a:p>
          <a:p>
            <a:r>
              <a:rPr lang="en-US" dirty="0"/>
              <a:t>We hate helping students.</a:t>
            </a:r>
          </a:p>
        </p:txBody>
      </p:sp>
    </p:spTree>
    <p:extLst>
      <p:ext uri="{BB962C8B-B14F-4D97-AF65-F5344CB8AC3E}">
        <p14:creationId xmlns:p14="http://schemas.microsoft.com/office/powerpoint/2010/main" val="352593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DA06F1-4E78-44CF-B8D1-4010D9B7DCF9}"/>
              </a:ext>
            </a:extLst>
          </p:cNvPr>
          <p:cNvSpPr>
            <a:spLocks noGrp="1"/>
          </p:cNvSpPr>
          <p:nvPr>
            <p:ph type="title"/>
          </p:nvPr>
        </p:nvSpPr>
        <p:spPr/>
        <p:txBody>
          <a:bodyPr/>
          <a:lstStyle/>
          <a:p>
            <a:r>
              <a:rPr lang="en-US" dirty="0"/>
              <a:t>Today’s objectives</a:t>
            </a:r>
          </a:p>
        </p:txBody>
      </p:sp>
      <p:sp>
        <p:nvSpPr>
          <p:cNvPr id="5" name="Content Placeholder 4">
            <a:extLst>
              <a:ext uri="{FF2B5EF4-FFF2-40B4-BE49-F238E27FC236}">
                <a16:creationId xmlns:a16="http://schemas.microsoft.com/office/drawing/2014/main" id="{445381E2-9434-440B-9F59-FF43D62DDA29}"/>
              </a:ext>
            </a:extLst>
          </p:cNvPr>
          <p:cNvSpPr>
            <a:spLocks noGrp="1"/>
          </p:cNvSpPr>
          <p:nvPr>
            <p:ph idx="1"/>
          </p:nvPr>
        </p:nvSpPr>
        <p:spPr>
          <a:xfrm>
            <a:off x="893700" y="1373588"/>
            <a:ext cx="7213980" cy="3552300"/>
          </a:xfrm>
        </p:spPr>
        <p:txBody>
          <a:bodyPr/>
          <a:lstStyle/>
          <a:p>
            <a:pPr>
              <a:spcBef>
                <a:spcPts val="1200"/>
              </a:spcBef>
            </a:pPr>
            <a:r>
              <a:rPr lang="en-US" dirty="0"/>
              <a:t>Review types of resources and their function for assignment.</a:t>
            </a:r>
          </a:p>
          <a:p>
            <a:pPr>
              <a:spcBef>
                <a:spcPts val="1200"/>
              </a:spcBef>
            </a:pPr>
            <a:r>
              <a:rPr lang="en-US" dirty="0"/>
              <a:t>Use library resources to solve the research problems of this assignment.</a:t>
            </a:r>
          </a:p>
          <a:p>
            <a:pPr>
              <a:spcBef>
                <a:spcPts val="1200"/>
              </a:spcBef>
            </a:pPr>
            <a:r>
              <a:rPr lang="en-US" dirty="0"/>
              <a:t>Evaluate sources.</a:t>
            </a:r>
          </a:p>
          <a:p>
            <a:pPr>
              <a:spcBef>
                <a:spcPts val="1200"/>
              </a:spcBef>
            </a:pPr>
            <a:r>
              <a:rPr lang="en-US" dirty="0"/>
              <a:t>Understand how connections between sources help construct an argument.</a:t>
            </a:r>
          </a:p>
          <a:p>
            <a:pPr>
              <a:spcBef>
                <a:spcPts val="1200"/>
              </a:spcBef>
            </a:pPr>
            <a:endParaRPr lang="en-US" dirty="0"/>
          </a:p>
        </p:txBody>
      </p:sp>
    </p:spTree>
    <p:extLst>
      <p:ext uri="{BB962C8B-B14F-4D97-AF65-F5344CB8AC3E}">
        <p14:creationId xmlns:p14="http://schemas.microsoft.com/office/powerpoint/2010/main" val="345762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12DD-6D0C-439B-8409-21D99532A6D0}"/>
              </a:ext>
            </a:extLst>
          </p:cNvPr>
          <p:cNvSpPr>
            <a:spLocks noGrp="1"/>
          </p:cNvSpPr>
          <p:nvPr>
            <p:ph type="title"/>
          </p:nvPr>
        </p:nvSpPr>
        <p:spPr>
          <a:xfrm>
            <a:off x="1028700" y="514350"/>
            <a:ext cx="7200900" cy="1114425"/>
          </a:xfrm>
        </p:spPr>
        <p:txBody>
          <a:bodyPr>
            <a:normAutofit/>
          </a:bodyPr>
          <a:lstStyle/>
          <a:p>
            <a:r>
              <a:rPr lang="en-US" dirty="0"/>
              <a:t>Types of sources</a:t>
            </a:r>
          </a:p>
        </p:txBody>
      </p:sp>
      <p:grpSp>
        <p:nvGrpSpPr>
          <p:cNvPr id="7" name="Group 6">
            <a:extLst>
              <a:ext uri="{FF2B5EF4-FFF2-40B4-BE49-F238E27FC236}">
                <a16:creationId xmlns:a16="http://schemas.microsoft.com/office/drawing/2014/main" id="{C463EC14-2AEE-45D8-AB8E-0CD55E0EE6EB}"/>
              </a:ext>
            </a:extLst>
          </p:cNvPr>
          <p:cNvGrpSpPr/>
          <p:nvPr/>
        </p:nvGrpSpPr>
        <p:grpSpPr>
          <a:xfrm>
            <a:off x="1021203" y="2446766"/>
            <a:ext cx="1627937" cy="1257767"/>
            <a:chOff x="6" y="1379356"/>
            <a:chExt cx="2170583" cy="1677023"/>
          </a:xfrm>
        </p:grpSpPr>
        <p:sp>
          <p:nvSpPr>
            <p:cNvPr id="26" name="Rectangle 25">
              <a:extLst>
                <a:ext uri="{FF2B5EF4-FFF2-40B4-BE49-F238E27FC236}">
                  <a16:creationId xmlns:a16="http://schemas.microsoft.com/office/drawing/2014/main" id="{62A52427-17AE-4AB3-B52D-384EF5E1FF6F}"/>
                </a:ext>
              </a:extLst>
            </p:cNvPr>
            <p:cNvSpPr/>
            <p:nvPr/>
          </p:nvSpPr>
          <p:spPr>
            <a:xfrm>
              <a:off x="6" y="1379356"/>
              <a:ext cx="2170583" cy="1677023"/>
            </a:xfrm>
            <a:prstGeom prst="rect">
              <a:avLst/>
            </a:prstGeom>
          </p:spPr>
          <p:style>
            <a:lnRef idx="2">
              <a:schemeClr val="accent1"/>
            </a:lnRef>
            <a:fillRef idx="1">
              <a:schemeClr val="lt1"/>
            </a:fillRef>
            <a:effectRef idx="0">
              <a:schemeClr val="accent1"/>
            </a:effectRef>
            <a:fontRef idx="minor">
              <a:schemeClr val="dk1"/>
            </a:fontRef>
          </p:style>
        </p:sp>
        <p:sp>
          <p:nvSpPr>
            <p:cNvPr id="27" name="TextBox 26">
              <a:extLst>
                <a:ext uri="{FF2B5EF4-FFF2-40B4-BE49-F238E27FC236}">
                  <a16:creationId xmlns:a16="http://schemas.microsoft.com/office/drawing/2014/main" id="{7E5C58B9-EC4D-40FB-8DAF-F41597C86E93}"/>
                </a:ext>
              </a:extLst>
            </p:cNvPr>
            <p:cNvSpPr txBox="1"/>
            <p:nvPr/>
          </p:nvSpPr>
          <p:spPr>
            <a:xfrm>
              <a:off x="6" y="1379356"/>
              <a:ext cx="2170583" cy="167702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96012" tIns="96012" rIns="128016" bIns="144018" numCol="1" spcCol="1270" anchor="t" anchorCtr="0">
              <a:noAutofit/>
            </a:bodyPr>
            <a:lstStyle/>
            <a:p>
              <a:pPr lvl="1" algn="ctr" defTabSz="800100">
                <a:lnSpc>
                  <a:spcPct val="90000"/>
                </a:lnSpc>
                <a:spcBef>
                  <a:spcPct val="0"/>
                </a:spcBef>
                <a:spcAft>
                  <a:spcPct val="15000"/>
                </a:spcAft>
              </a:pPr>
              <a:r>
                <a:rPr lang="en-US" dirty="0">
                  <a:latin typeface="Lato" panose="020B0604020202020204" charset="0"/>
                </a:rPr>
                <a:t>Written at the time of the event by an eyewitness</a:t>
              </a:r>
            </a:p>
          </p:txBody>
        </p:sp>
      </p:grpSp>
      <p:grpSp>
        <p:nvGrpSpPr>
          <p:cNvPr id="6" name="Group 5">
            <a:extLst>
              <a:ext uri="{FF2B5EF4-FFF2-40B4-BE49-F238E27FC236}">
                <a16:creationId xmlns:a16="http://schemas.microsoft.com/office/drawing/2014/main" id="{1B7F9D25-9E62-46A6-B19E-CA633A9F1788}"/>
              </a:ext>
            </a:extLst>
          </p:cNvPr>
          <p:cNvGrpSpPr/>
          <p:nvPr/>
        </p:nvGrpSpPr>
        <p:grpSpPr>
          <a:xfrm>
            <a:off x="963383" y="1806013"/>
            <a:ext cx="1751069" cy="640752"/>
            <a:chOff x="6" y="525019"/>
            <a:chExt cx="2170583" cy="854336"/>
          </a:xfrm>
        </p:grpSpPr>
        <p:sp>
          <p:nvSpPr>
            <p:cNvPr id="28" name="Rectangle 27">
              <a:extLst>
                <a:ext uri="{FF2B5EF4-FFF2-40B4-BE49-F238E27FC236}">
                  <a16:creationId xmlns:a16="http://schemas.microsoft.com/office/drawing/2014/main" id="{C8E3B138-CF4E-4351-A757-21495E4406A5}"/>
                </a:ext>
              </a:extLst>
            </p:cNvPr>
            <p:cNvSpPr/>
            <p:nvPr/>
          </p:nvSpPr>
          <p:spPr>
            <a:xfrm>
              <a:off x="6" y="525019"/>
              <a:ext cx="2170583" cy="854336"/>
            </a:xfrm>
            <a:prstGeom prst="round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F21FE202-DB1F-412A-B48B-3822089E0F2A}"/>
                </a:ext>
              </a:extLst>
            </p:cNvPr>
            <p:cNvSpPr txBox="1"/>
            <p:nvPr/>
          </p:nvSpPr>
          <p:spPr>
            <a:xfrm>
              <a:off x="6" y="525019"/>
              <a:ext cx="2170583" cy="854336"/>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76200" rIns="133350" bIns="76200" numCol="1" spcCol="1270" anchor="ctr" anchorCtr="0">
              <a:noAutofit/>
            </a:bodyPr>
            <a:lstStyle/>
            <a:p>
              <a:pPr algn="ctr" defTabSz="833438">
                <a:lnSpc>
                  <a:spcPct val="90000"/>
                </a:lnSpc>
                <a:spcBef>
                  <a:spcPct val="0"/>
                </a:spcBef>
                <a:spcAft>
                  <a:spcPct val="35000"/>
                </a:spcAft>
              </a:pPr>
              <a:r>
                <a:rPr lang="en-US" dirty="0">
                  <a:latin typeface="Lato" panose="020B0604020202020204" charset="0"/>
                </a:rPr>
                <a:t>Primary</a:t>
              </a:r>
            </a:p>
          </p:txBody>
        </p:sp>
      </p:grpSp>
      <p:grpSp>
        <p:nvGrpSpPr>
          <p:cNvPr id="9" name="Group 8">
            <a:extLst>
              <a:ext uri="{FF2B5EF4-FFF2-40B4-BE49-F238E27FC236}">
                <a16:creationId xmlns:a16="http://schemas.microsoft.com/office/drawing/2014/main" id="{08866312-5D51-4BDD-8482-FD3165AAA0F4}"/>
              </a:ext>
            </a:extLst>
          </p:cNvPr>
          <p:cNvGrpSpPr/>
          <p:nvPr/>
        </p:nvGrpSpPr>
        <p:grpSpPr>
          <a:xfrm>
            <a:off x="2879755" y="2446766"/>
            <a:ext cx="1627937" cy="1257767"/>
            <a:chOff x="2478075" y="1379356"/>
            <a:chExt cx="2170583" cy="1677023"/>
          </a:xfrm>
        </p:grpSpPr>
        <p:sp>
          <p:nvSpPr>
            <p:cNvPr id="22" name="Rectangle 21">
              <a:extLst>
                <a:ext uri="{FF2B5EF4-FFF2-40B4-BE49-F238E27FC236}">
                  <a16:creationId xmlns:a16="http://schemas.microsoft.com/office/drawing/2014/main" id="{621F8FBF-7FFD-4C61-AADE-FEC39739D705}"/>
                </a:ext>
              </a:extLst>
            </p:cNvPr>
            <p:cNvSpPr/>
            <p:nvPr/>
          </p:nvSpPr>
          <p:spPr>
            <a:xfrm>
              <a:off x="2478075" y="1379356"/>
              <a:ext cx="2170583" cy="1677023"/>
            </a:xfrm>
            <a:prstGeom prst="rect">
              <a:avLst/>
            </a:prstGeom>
          </p:spPr>
          <p:style>
            <a:lnRef idx="2">
              <a:schemeClr val="accent1"/>
            </a:lnRef>
            <a:fillRef idx="1">
              <a:schemeClr val="lt1"/>
            </a:fillRef>
            <a:effectRef idx="0">
              <a:schemeClr val="accent1"/>
            </a:effectRef>
            <a:fontRef idx="minor">
              <a:schemeClr val="dk1"/>
            </a:fontRef>
          </p:style>
        </p:sp>
        <p:sp>
          <p:nvSpPr>
            <p:cNvPr id="23" name="TextBox 22">
              <a:extLst>
                <a:ext uri="{FF2B5EF4-FFF2-40B4-BE49-F238E27FC236}">
                  <a16:creationId xmlns:a16="http://schemas.microsoft.com/office/drawing/2014/main" id="{C9D1C513-B75A-4FC2-9A29-760F2F613BB7}"/>
                </a:ext>
              </a:extLst>
            </p:cNvPr>
            <p:cNvSpPr txBox="1"/>
            <p:nvPr/>
          </p:nvSpPr>
          <p:spPr>
            <a:xfrm>
              <a:off x="2478075" y="1379356"/>
              <a:ext cx="2170583" cy="167702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00013" tIns="100013" rIns="133350" bIns="150019" numCol="1" spcCol="1270" anchor="t" anchorCtr="0">
              <a:noAutofit/>
            </a:bodyPr>
            <a:lstStyle/>
            <a:p>
              <a:pPr lvl="1" algn="ctr" defTabSz="833438">
                <a:lnSpc>
                  <a:spcPct val="90000"/>
                </a:lnSpc>
                <a:spcBef>
                  <a:spcPct val="0"/>
                </a:spcBef>
                <a:spcAft>
                  <a:spcPct val="15000"/>
                </a:spcAft>
              </a:pPr>
              <a:r>
                <a:rPr lang="en-US" dirty="0">
                  <a:latin typeface="Lato" panose="020B0604020202020204" charset="0"/>
                </a:rPr>
                <a:t>Offers an </a:t>
              </a:r>
              <a:br>
                <a:rPr lang="en-US" dirty="0">
                  <a:latin typeface="Lato" panose="020B0604020202020204" charset="0"/>
                </a:rPr>
              </a:br>
              <a:r>
                <a:rPr lang="en-US" dirty="0">
                  <a:latin typeface="Lato" panose="020B0604020202020204" charset="0"/>
                </a:rPr>
                <a:t>analysis of what happened</a:t>
              </a:r>
            </a:p>
          </p:txBody>
        </p:sp>
      </p:grpSp>
      <p:grpSp>
        <p:nvGrpSpPr>
          <p:cNvPr id="8" name="Group 7">
            <a:extLst>
              <a:ext uri="{FF2B5EF4-FFF2-40B4-BE49-F238E27FC236}">
                <a16:creationId xmlns:a16="http://schemas.microsoft.com/office/drawing/2014/main" id="{209FC4D0-C7B6-4A57-A418-2F77F6FBABC4}"/>
              </a:ext>
            </a:extLst>
          </p:cNvPr>
          <p:cNvGrpSpPr/>
          <p:nvPr/>
        </p:nvGrpSpPr>
        <p:grpSpPr>
          <a:xfrm>
            <a:off x="2819232" y="1806013"/>
            <a:ext cx="1751069" cy="640752"/>
            <a:chOff x="2474472" y="525019"/>
            <a:chExt cx="2170583" cy="854336"/>
          </a:xfrm>
        </p:grpSpPr>
        <p:sp>
          <p:nvSpPr>
            <p:cNvPr id="24" name="Rectangle 23">
              <a:extLst>
                <a:ext uri="{FF2B5EF4-FFF2-40B4-BE49-F238E27FC236}">
                  <a16:creationId xmlns:a16="http://schemas.microsoft.com/office/drawing/2014/main" id="{4C71201C-0147-4130-BFAD-81B144052851}"/>
                </a:ext>
              </a:extLst>
            </p:cNvPr>
            <p:cNvSpPr/>
            <p:nvPr/>
          </p:nvSpPr>
          <p:spPr>
            <a:xfrm>
              <a:off x="2474472" y="525019"/>
              <a:ext cx="2170583" cy="854336"/>
            </a:xfrm>
            <a:prstGeom prst="round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1DC6417A-AE86-42AC-9673-8E8FC71D1000}"/>
                </a:ext>
              </a:extLst>
            </p:cNvPr>
            <p:cNvSpPr txBox="1"/>
            <p:nvPr/>
          </p:nvSpPr>
          <p:spPr>
            <a:xfrm>
              <a:off x="2474472" y="525019"/>
              <a:ext cx="2170583" cy="854336"/>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76200" rIns="133350" bIns="76200" numCol="1" spcCol="1270" anchor="ctr" anchorCtr="0">
              <a:noAutofit/>
            </a:bodyPr>
            <a:lstStyle/>
            <a:p>
              <a:pPr algn="ctr" defTabSz="833438">
                <a:lnSpc>
                  <a:spcPct val="90000"/>
                </a:lnSpc>
                <a:spcBef>
                  <a:spcPct val="0"/>
                </a:spcBef>
                <a:spcAft>
                  <a:spcPct val="35000"/>
                </a:spcAft>
              </a:pPr>
              <a:r>
                <a:rPr lang="en-US">
                  <a:latin typeface="Lato" panose="020B0604020202020204" charset="0"/>
                </a:rPr>
                <a:t>Secondary</a:t>
              </a:r>
            </a:p>
          </p:txBody>
        </p:sp>
      </p:grpSp>
      <p:grpSp>
        <p:nvGrpSpPr>
          <p:cNvPr id="11" name="Group 10">
            <a:extLst>
              <a:ext uri="{FF2B5EF4-FFF2-40B4-BE49-F238E27FC236}">
                <a16:creationId xmlns:a16="http://schemas.microsoft.com/office/drawing/2014/main" id="{82856238-AE10-46BA-9267-E992B2A25C9A}"/>
              </a:ext>
            </a:extLst>
          </p:cNvPr>
          <p:cNvGrpSpPr/>
          <p:nvPr/>
        </p:nvGrpSpPr>
        <p:grpSpPr>
          <a:xfrm>
            <a:off x="4735603" y="2446766"/>
            <a:ext cx="1627937" cy="1257767"/>
            <a:chOff x="4952540" y="1379356"/>
            <a:chExt cx="2170583" cy="1677023"/>
          </a:xfrm>
        </p:grpSpPr>
        <p:sp>
          <p:nvSpPr>
            <p:cNvPr id="18" name="Rectangle 17">
              <a:extLst>
                <a:ext uri="{FF2B5EF4-FFF2-40B4-BE49-F238E27FC236}">
                  <a16:creationId xmlns:a16="http://schemas.microsoft.com/office/drawing/2014/main" id="{5DFFDB83-80D8-442D-B204-D13F699495BD}"/>
                </a:ext>
              </a:extLst>
            </p:cNvPr>
            <p:cNvSpPr/>
            <p:nvPr/>
          </p:nvSpPr>
          <p:spPr>
            <a:xfrm>
              <a:off x="4952540" y="1379356"/>
              <a:ext cx="2170583" cy="1677023"/>
            </a:xfrm>
            <a:prstGeom prst="rect">
              <a:avLst/>
            </a:prstGeom>
          </p:spPr>
          <p:style>
            <a:lnRef idx="2">
              <a:schemeClr val="accent1"/>
            </a:lnRef>
            <a:fillRef idx="1">
              <a:schemeClr val="lt1"/>
            </a:fillRef>
            <a:effectRef idx="0">
              <a:schemeClr val="accent1"/>
            </a:effectRef>
            <a:fontRef idx="minor">
              <a:schemeClr val="dk1"/>
            </a:fontRef>
          </p:style>
        </p:sp>
        <p:sp>
          <p:nvSpPr>
            <p:cNvPr id="19" name="TextBox 18">
              <a:extLst>
                <a:ext uri="{FF2B5EF4-FFF2-40B4-BE49-F238E27FC236}">
                  <a16:creationId xmlns:a16="http://schemas.microsoft.com/office/drawing/2014/main" id="{04D76D82-DCD9-4F0F-A06C-0B3D612FE63B}"/>
                </a:ext>
              </a:extLst>
            </p:cNvPr>
            <p:cNvSpPr txBox="1"/>
            <p:nvPr/>
          </p:nvSpPr>
          <p:spPr>
            <a:xfrm>
              <a:off x="4952540" y="1379356"/>
              <a:ext cx="2170583" cy="167702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00013" tIns="100013" rIns="133350" bIns="150019" numCol="1" spcCol="1270" anchor="t" anchorCtr="0">
              <a:noAutofit/>
            </a:bodyPr>
            <a:lstStyle/>
            <a:p>
              <a:pPr lvl="1" algn="ctr" defTabSz="833438">
                <a:lnSpc>
                  <a:spcPct val="90000"/>
                </a:lnSpc>
                <a:spcBef>
                  <a:spcPct val="0"/>
                </a:spcBef>
                <a:spcAft>
                  <a:spcPct val="15000"/>
                </a:spcAft>
              </a:pPr>
              <a:r>
                <a:rPr lang="en-US" dirty="0">
                  <a:latin typeface="Lato" panose="020B0604020202020204" charset="0"/>
                </a:rPr>
                <a:t>Written by an academic</a:t>
              </a:r>
            </a:p>
          </p:txBody>
        </p:sp>
      </p:grpSp>
      <p:grpSp>
        <p:nvGrpSpPr>
          <p:cNvPr id="10" name="Group 9">
            <a:extLst>
              <a:ext uri="{FF2B5EF4-FFF2-40B4-BE49-F238E27FC236}">
                <a16:creationId xmlns:a16="http://schemas.microsoft.com/office/drawing/2014/main" id="{21319D16-A67A-48A1-8602-279C7D469C5A}"/>
              </a:ext>
            </a:extLst>
          </p:cNvPr>
          <p:cNvGrpSpPr/>
          <p:nvPr/>
        </p:nvGrpSpPr>
        <p:grpSpPr>
          <a:xfrm>
            <a:off x="4677783" y="1806013"/>
            <a:ext cx="1751069" cy="640752"/>
            <a:chOff x="4952540" y="525019"/>
            <a:chExt cx="2170583" cy="854336"/>
          </a:xfrm>
        </p:grpSpPr>
        <p:sp>
          <p:nvSpPr>
            <p:cNvPr id="20" name="Rectangle 19">
              <a:extLst>
                <a:ext uri="{FF2B5EF4-FFF2-40B4-BE49-F238E27FC236}">
                  <a16:creationId xmlns:a16="http://schemas.microsoft.com/office/drawing/2014/main" id="{EDC71BE6-9EBB-428B-AC05-405EC4FB8183}"/>
                </a:ext>
              </a:extLst>
            </p:cNvPr>
            <p:cNvSpPr/>
            <p:nvPr/>
          </p:nvSpPr>
          <p:spPr>
            <a:xfrm>
              <a:off x="4952540" y="525019"/>
              <a:ext cx="2170583" cy="854336"/>
            </a:xfrm>
            <a:prstGeom prst="round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C3D1A63F-7A17-4AE6-860F-D2F64D3A141E}"/>
                </a:ext>
              </a:extLst>
            </p:cNvPr>
            <p:cNvSpPr txBox="1"/>
            <p:nvPr/>
          </p:nvSpPr>
          <p:spPr>
            <a:xfrm>
              <a:off x="4952540" y="525019"/>
              <a:ext cx="2170583" cy="854336"/>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76200" rIns="133350" bIns="76200" numCol="1" spcCol="1270" anchor="ctr" anchorCtr="0">
              <a:noAutofit/>
            </a:bodyPr>
            <a:lstStyle/>
            <a:p>
              <a:pPr algn="ctr" defTabSz="833438">
                <a:lnSpc>
                  <a:spcPct val="90000"/>
                </a:lnSpc>
                <a:spcBef>
                  <a:spcPct val="0"/>
                </a:spcBef>
                <a:spcAft>
                  <a:spcPct val="35000"/>
                </a:spcAft>
              </a:pPr>
              <a:r>
                <a:rPr lang="en-US">
                  <a:latin typeface="Lato" panose="020B0604020202020204" charset="0"/>
                </a:rPr>
                <a:t>Scholarly</a:t>
              </a:r>
            </a:p>
          </p:txBody>
        </p:sp>
      </p:grpSp>
      <p:grpSp>
        <p:nvGrpSpPr>
          <p:cNvPr id="13" name="Group 12">
            <a:extLst>
              <a:ext uri="{FF2B5EF4-FFF2-40B4-BE49-F238E27FC236}">
                <a16:creationId xmlns:a16="http://schemas.microsoft.com/office/drawing/2014/main" id="{60C83541-37D0-4F9C-A240-BB6F4FB8AE1C}"/>
              </a:ext>
            </a:extLst>
          </p:cNvPr>
          <p:cNvGrpSpPr/>
          <p:nvPr/>
        </p:nvGrpSpPr>
        <p:grpSpPr>
          <a:xfrm>
            <a:off x="6591453" y="2446766"/>
            <a:ext cx="1627937" cy="1257767"/>
            <a:chOff x="7427006" y="1379356"/>
            <a:chExt cx="2170583" cy="1677023"/>
          </a:xfrm>
        </p:grpSpPr>
        <p:sp>
          <p:nvSpPr>
            <p:cNvPr id="14" name="Rectangle 13">
              <a:extLst>
                <a:ext uri="{FF2B5EF4-FFF2-40B4-BE49-F238E27FC236}">
                  <a16:creationId xmlns:a16="http://schemas.microsoft.com/office/drawing/2014/main" id="{1CAE3FA8-9923-4679-8BEC-855BD511E6FB}"/>
                </a:ext>
              </a:extLst>
            </p:cNvPr>
            <p:cNvSpPr/>
            <p:nvPr/>
          </p:nvSpPr>
          <p:spPr>
            <a:xfrm>
              <a:off x="7427006" y="1379356"/>
              <a:ext cx="2170583" cy="1677023"/>
            </a:xfrm>
            <a:prstGeom prst="rect">
              <a:avLst/>
            </a:prstGeom>
          </p:spPr>
          <p:style>
            <a:lnRef idx="2">
              <a:schemeClr val="accent1"/>
            </a:lnRef>
            <a:fillRef idx="1">
              <a:schemeClr val="lt1"/>
            </a:fillRef>
            <a:effectRef idx="0">
              <a:schemeClr val="accent1"/>
            </a:effectRef>
            <a:fontRef idx="minor">
              <a:schemeClr val="dk1"/>
            </a:fontRef>
          </p:style>
        </p:sp>
        <p:sp>
          <p:nvSpPr>
            <p:cNvPr id="15" name="TextBox 14">
              <a:extLst>
                <a:ext uri="{FF2B5EF4-FFF2-40B4-BE49-F238E27FC236}">
                  <a16:creationId xmlns:a16="http://schemas.microsoft.com/office/drawing/2014/main" id="{A1BFD576-13D4-4D26-81F0-3770FFD6D777}"/>
                </a:ext>
              </a:extLst>
            </p:cNvPr>
            <p:cNvSpPr txBox="1"/>
            <p:nvPr/>
          </p:nvSpPr>
          <p:spPr>
            <a:xfrm>
              <a:off x="7427006" y="1379356"/>
              <a:ext cx="2170583" cy="167702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00013" tIns="100013" rIns="133350" bIns="150019" numCol="1" spcCol="1270" anchor="t" anchorCtr="0">
              <a:noAutofit/>
            </a:bodyPr>
            <a:lstStyle/>
            <a:p>
              <a:pPr lvl="1" algn="ctr" defTabSz="833438">
                <a:lnSpc>
                  <a:spcPct val="90000"/>
                </a:lnSpc>
                <a:spcBef>
                  <a:spcPct val="0"/>
                </a:spcBef>
                <a:spcAft>
                  <a:spcPct val="15000"/>
                </a:spcAft>
              </a:pPr>
              <a:r>
                <a:rPr lang="en-US" dirty="0">
                  <a:latin typeface="Lato" panose="020B0604020202020204" charset="0"/>
                </a:rPr>
                <a:t>Reviewed by experts in the field</a:t>
              </a:r>
            </a:p>
          </p:txBody>
        </p:sp>
      </p:grpSp>
      <p:grpSp>
        <p:nvGrpSpPr>
          <p:cNvPr id="12" name="Group 11">
            <a:extLst>
              <a:ext uri="{FF2B5EF4-FFF2-40B4-BE49-F238E27FC236}">
                <a16:creationId xmlns:a16="http://schemas.microsoft.com/office/drawing/2014/main" id="{F9A06F0F-33B8-40B1-B683-FAE29C3A0E61}"/>
              </a:ext>
            </a:extLst>
          </p:cNvPr>
          <p:cNvGrpSpPr/>
          <p:nvPr/>
        </p:nvGrpSpPr>
        <p:grpSpPr>
          <a:xfrm>
            <a:off x="6533633" y="1806013"/>
            <a:ext cx="1751069" cy="640752"/>
            <a:chOff x="7427006" y="525019"/>
            <a:chExt cx="2170583" cy="854336"/>
          </a:xfrm>
        </p:grpSpPr>
        <p:sp>
          <p:nvSpPr>
            <p:cNvPr id="16" name="Rectangle 15">
              <a:extLst>
                <a:ext uri="{FF2B5EF4-FFF2-40B4-BE49-F238E27FC236}">
                  <a16:creationId xmlns:a16="http://schemas.microsoft.com/office/drawing/2014/main" id="{7B6B8B65-ECE4-4851-B090-A611D4CBC17D}"/>
                </a:ext>
              </a:extLst>
            </p:cNvPr>
            <p:cNvSpPr/>
            <p:nvPr/>
          </p:nvSpPr>
          <p:spPr>
            <a:xfrm>
              <a:off x="7427006" y="525019"/>
              <a:ext cx="2170583" cy="854336"/>
            </a:xfrm>
            <a:prstGeom prst="round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99DEF2D8-A2CA-4463-8864-16C93DFEBA17}"/>
                </a:ext>
              </a:extLst>
            </p:cNvPr>
            <p:cNvSpPr txBox="1"/>
            <p:nvPr/>
          </p:nvSpPr>
          <p:spPr>
            <a:xfrm>
              <a:off x="7427006" y="525019"/>
              <a:ext cx="2170583" cy="854336"/>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76200" rIns="133350" bIns="76200" numCol="1" spcCol="1270" anchor="ctr" anchorCtr="0">
              <a:noAutofit/>
            </a:bodyPr>
            <a:lstStyle/>
            <a:p>
              <a:pPr algn="ctr" defTabSz="833438">
                <a:lnSpc>
                  <a:spcPct val="90000"/>
                </a:lnSpc>
                <a:spcBef>
                  <a:spcPct val="0"/>
                </a:spcBef>
                <a:spcAft>
                  <a:spcPct val="35000"/>
                </a:spcAft>
              </a:pPr>
              <a:r>
                <a:rPr lang="en-US">
                  <a:latin typeface="Lato" panose="020B0604020202020204" charset="0"/>
                </a:rPr>
                <a:t>Peer-reviewed</a:t>
              </a:r>
            </a:p>
          </p:txBody>
        </p:sp>
      </p:grpSp>
    </p:spTree>
    <p:extLst>
      <p:ext uri="{BB962C8B-B14F-4D97-AF65-F5344CB8AC3E}">
        <p14:creationId xmlns:p14="http://schemas.microsoft.com/office/powerpoint/2010/main" val="16624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6AB6-8CEC-4EB5-BA51-0626515364D3}"/>
              </a:ext>
            </a:extLst>
          </p:cNvPr>
          <p:cNvSpPr>
            <a:spLocks noGrp="1"/>
          </p:cNvSpPr>
          <p:nvPr>
            <p:ph type="title"/>
          </p:nvPr>
        </p:nvSpPr>
        <p:spPr>
          <a:xfrm>
            <a:off x="480061" y="2782538"/>
            <a:ext cx="2474684" cy="1856126"/>
          </a:xfrm>
        </p:spPr>
        <p:txBody>
          <a:bodyPr anchor="ctr">
            <a:normAutofit/>
          </a:bodyPr>
          <a:lstStyle/>
          <a:p>
            <a:pPr algn="ctr"/>
            <a:r>
              <a:rPr lang="en-US" sz="3600" dirty="0"/>
              <a:t>Phases of searching</a:t>
            </a:r>
          </a:p>
        </p:txBody>
      </p:sp>
      <p:grpSp>
        <p:nvGrpSpPr>
          <p:cNvPr id="6" name="Group 5">
            <a:extLst>
              <a:ext uri="{FF2B5EF4-FFF2-40B4-BE49-F238E27FC236}">
                <a16:creationId xmlns:a16="http://schemas.microsoft.com/office/drawing/2014/main" id="{9DDDA03C-0D8B-452A-BDD8-D2721CBA4EFF}"/>
              </a:ext>
            </a:extLst>
          </p:cNvPr>
          <p:cNvGrpSpPr/>
          <p:nvPr/>
        </p:nvGrpSpPr>
        <p:grpSpPr>
          <a:xfrm>
            <a:off x="3329870" y="592564"/>
            <a:ext cx="5471229" cy="1205516"/>
            <a:chOff x="4439828" y="692117"/>
            <a:chExt cx="6506304" cy="1607355"/>
          </a:xfrm>
        </p:grpSpPr>
        <p:grpSp>
          <p:nvGrpSpPr>
            <p:cNvPr id="7" name="Group 6">
              <a:extLst>
                <a:ext uri="{FF2B5EF4-FFF2-40B4-BE49-F238E27FC236}">
                  <a16:creationId xmlns:a16="http://schemas.microsoft.com/office/drawing/2014/main" id="{29EEF85B-E75C-41D5-A2AD-F176C5F616AA}"/>
                </a:ext>
              </a:extLst>
            </p:cNvPr>
            <p:cNvGrpSpPr/>
            <p:nvPr/>
          </p:nvGrpSpPr>
          <p:grpSpPr>
            <a:xfrm>
              <a:off x="4439828" y="1031597"/>
              <a:ext cx="6506304" cy="1267875"/>
              <a:chOff x="0" y="430154"/>
              <a:chExt cx="6506304" cy="1267875"/>
            </a:xfrm>
          </p:grpSpPr>
          <p:sp>
            <p:nvSpPr>
              <p:cNvPr id="24" name="Rectangle 23">
                <a:extLst>
                  <a:ext uri="{FF2B5EF4-FFF2-40B4-BE49-F238E27FC236}">
                    <a16:creationId xmlns:a16="http://schemas.microsoft.com/office/drawing/2014/main" id="{A96AE8E0-3E95-4DFD-8658-B3057A72C0D2}"/>
                  </a:ext>
                </a:extLst>
              </p:cNvPr>
              <p:cNvSpPr/>
              <p:nvPr/>
            </p:nvSpPr>
            <p:spPr>
              <a:xfrm>
                <a:off x="0" y="430154"/>
                <a:ext cx="6506304" cy="1267875"/>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0E1DCDF7-9F52-4215-9778-FFE627231D8F}"/>
                  </a:ext>
                </a:extLst>
              </p:cNvPr>
              <p:cNvSpPr txBox="1"/>
              <p:nvPr/>
            </p:nvSpPr>
            <p:spPr>
              <a:xfrm>
                <a:off x="0" y="430154"/>
                <a:ext cx="6506304" cy="1267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8721" tIns="359283" rIns="378721" bIns="122682" numCol="1" spcCol="1270" anchor="t" anchorCtr="0">
                <a:noAutofit/>
              </a:bodyPr>
              <a:lstStyle/>
              <a:p>
                <a:pPr marL="285750" lvl="1" indent="-285750" defTabSz="766763">
                  <a:lnSpc>
                    <a:spcPct val="90000"/>
                  </a:lnSpc>
                  <a:spcBef>
                    <a:spcPct val="0"/>
                  </a:spcBef>
                  <a:spcAft>
                    <a:spcPct val="15000"/>
                  </a:spcAft>
                  <a:buClr>
                    <a:schemeClr val="accent3"/>
                  </a:buClr>
                  <a:buFont typeface="Courier New" panose="02070309020205020404" pitchFamily="49" charset="0"/>
                  <a:buChar char="o"/>
                </a:pPr>
                <a:r>
                  <a:rPr lang="en-US" sz="1725" i="1" kern="1200" dirty="0">
                    <a:latin typeface="Lato" panose="020B0604020202020204" charset="0"/>
                  </a:rPr>
                  <a:t>What kinds of resources might help with this assignment?</a:t>
                </a:r>
                <a:endParaRPr lang="en-US" sz="1725" kern="1200" dirty="0">
                  <a:latin typeface="Lato" panose="020B0604020202020204" charset="0"/>
                </a:endParaRPr>
              </a:p>
            </p:txBody>
          </p:sp>
        </p:grpSp>
        <p:grpSp>
          <p:nvGrpSpPr>
            <p:cNvPr id="8" name="Group 7">
              <a:extLst>
                <a:ext uri="{FF2B5EF4-FFF2-40B4-BE49-F238E27FC236}">
                  <a16:creationId xmlns:a16="http://schemas.microsoft.com/office/drawing/2014/main" id="{0B011CC6-77C8-43ED-BD04-F4363A8B7E02}"/>
                </a:ext>
              </a:extLst>
            </p:cNvPr>
            <p:cNvGrpSpPr/>
            <p:nvPr/>
          </p:nvGrpSpPr>
          <p:grpSpPr>
            <a:xfrm>
              <a:off x="4676348" y="692117"/>
              <a:ext cx="4554412" cy="678960"/>
              <a:chOff x="236520" y="90674"/>
              <a:chExt cx="4554412" cy="678960"/>
            </a:xfrm>
          </p:grpSpPr>
          <p:sp>
            <p:nvSpPr>
              <p:cNvPr id="22" name="Rectangle: Rounded Corners 21">
                <a:extLst>
                  <a:ext uri="{FF2B5EF4-FFF2-40B4-BE49-F238E27FC236}">
                    <a16:creationId xmlns:a16="http://schemas.microsoft.com/office/drawing/2014/main" id="{11FBA8EA-A718-4BF7-82C3-9D5BB52F9E4A}"/>
                  </a:ext>
                </a:extLst>
              </p:cNvPr>
              <p:cNvSpPr/>
              <p:nvPr/>
            </p:nvSpPr>
            <p:spPr>
              <a:xfrm>
                <a:off x="236520" y="90674"/>
                <a:ext cx="4554412" cy="67896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Rectangle: Rounded Corners 6">
                <a:extLst>
                  <a:ext uri="{FF2B5EF4-FFF2-40B4-BE49-F238E27FC236}">
                    <a16:creationId xmlns:a16="http://schemas.microsoft.com/office/drawing/2014/main" id="{F8243230-CAD2-47DB-A7A6-FB749EF0F0AC}"/>
                  </a:ext>
                </a:extLst>
              </p:cNvPr>
              <p:cNvSpPr txBox="1"/>
              <p:nvPr/>
            </p:nvSpPr>
            <p:spPr>
              <a:xfrm>
                <a:off x="269664" y="123818"/>
                <a:ext cx="448812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110" tIns="0" rIns="129110" bIns="0" numCol="1" spcCol="1270" anchor="ctr" anchorCtr="0">
                <a:noAutofit/>
              </a:bodyPr>
              <a:lstStyle/>
              <a:p>
                <a:pPr defTabSz="766763">
                  <a:lnSpc>
                    <a:spcPct val="90000"/>
                  </a:lnSpc>
                  <a:spcBef>
                    <a:spcPct val="0"/>
                  </a:spcBef>
                  <a:spcAft>
                    <a:spcPct val="35000"/>
                  </a:spcAft>
                </a:pPr>
                <a:r>
                  <a:rPr lang="en-US" sz="1725" kern="1200">
                    <a:latin typeface="Lato" panose="020B0604020202020204" charset="0"/>
                  </a:rPr>
                  <a:t>Imagine</a:t>
                </a:r>
              </a:p>
            </p:txBody>
          </p:sp>
        </p:grpSp>
      </p:grpSp>
      <p:grpSp>
        <p:nvGrpSpPr>
          <p:cNvPr id="26" name="Group 25">
            <a:extLst>
              <a:ext uri="{FF2B5EF4-FFF2-40B4-BE49-F238E27FC236}">
                <a16:creationId xmlns:a16="http://schemas.microsoft.com/office/drawing/2014/main" id="{632AF694-B58F-43B8-A7E1-A4F527F80DE1}"/>
              </a:ext>
            </a:extLst>
          </p:cNvPr>
          <p:cNvGrpSpPr/>
          <p:nvPr/>
        </p:nvGrpSpPr>
        <p:grpSpPr>
          <a:xfrm>
            <a:off x="3329870" y="1965747"/>
            <a:ext cx="5471229" cy="1301002"/>
            <a:chOff x="4439828" y="2423673"/>
            <a:chExt cx="6506304" cy="1933380"/>
          </a:xfrm>
        </p:grpSpPr>
        <p:grpSp>
          <p:nvGrpSpPr>
            <p:cNvPr id="10" name="Group 9">
              <a:extLst>
                <a:ext uri="{FF2B5EF4-FFF2-40B4-BE49-F238E27FC236}">
                  <a16:creationId xmlns:a16="http://schemas.microsoft.com/office/drawing/2014/main" id="{7DE6A796-EBB3-499C-82D9-47174C80ACDC}"/>
                </a:ext>
              </a:extLst>
            </p:cNvPr>
            <p:cNvGrpSpPr/>
            <p:nvPr/>
          </p:nvGrpSpPr>
          <p:grpSpPr>
            <a:xfrm>
              <a:off x="4439828" y="2763153"/>
              <a:ext cx="6506304" cy="1593900"/>
              <a:chOff x="0" y="2161710"/>
              <a:chExt cx="6506304" cy="1593900"/>
            </a:xfrm>
          </p:grpSpPr>
          <p:sp>
            <p:nvSpPr>
              <p:cNvPr id="20" name="Rectangle 19">
                <a:extLst>
                  <a:ext uri="{FF2B5EF4-FFF2-40B4-BE49-F238E27FC236}">
                    <a16:creationId xmlns:a16="http://schemas.microsoft.com/office/drawing/2014/main" id="{23FD91C2-5C01-453B-A96D-541F83D95CFE}"/>
                  </a:ext>
                </a:extLst>
              </p:cNvPr>
              <p:cNvSpPr/>
              <p:nvPr/>
            </p:nvSpPr>
            <p:spPr>
              <a:xfrm>
                <a:off x="0" y="2161710"/>
                <a:ext cx="6506304" cy="1593900"/>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B511B12C-C051-4864-8E0E-49B4CA2F2FEF}"/>
                  </a:ext>
                </a:extLst>
              </p:cNvPr>
              <p:cNvSpPr txBox="1"/>
              <p:nvPr/>
            </p:nvSpPr>
            <p:spPr>
              <a:xfrm>
                <a:off x="0" y="2161710"/>
                <a:ext cx="6506304" cy="159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8721" tIns="359283" rIns="378721" bIns="122682" numCol="1" spcCol="1270" anchor="t" anchorCtr="0">
                <a:noAutofit/>
              </a:bodyPr>
              <a:lstStyle/>
              <a:p>
                <a:pPr marL="285750" lvl="1" indent="-285750" defTabSz="766763">
                  <a:lnSpc>
                    <a:spcPct val="90000"/>
                  </a:lnSpc>
                  <a:spcBef>
                    <a:spcPct val="0"/>
                  </a:spcBef>
                  <a:spcAft>
                    <a:spcPct val="15000"/>
                  </a:spcAft>
                  <a:buClr>
                    <a:schemeClr val="accent3"/>
                  </a:buClr>
                  <a:buFont typeface="Courier New" panose="02070309020205020404" pitchFamily="49" charset="0"/>
                  <a:buChar char="o"/>
                </a:pPr>
                <a:r>
                  <a:rPr lang="en-US" sz="1725" i="1" kern="1200" dirty="0">
                    <a:latin typeface="Lato" panose="020B0604020202020204" charset="0"/>
                  </a:rPr>
                  <a:t>Where should I look for those resources?</a:t>
                </a:r>
                <a:endParaRPr lang="en-US" sz="1725" kern="1200" dirty="0">
                  <a:latin typeface="Lato" panose="020B0604020202020204" charset="0"/>
                </a:endParaRPr>
              </a:p>
              <a:p>
                <a:pPr marL="285750" lvl="1" indent="-285750" defTabSz="766763">
                  <a:lnSpc>
                    <a:spcPct val="90000"/>
                  </a:lnSpc>
                  <a:spcBef>
                    <a:spcPct val="0"/>
                  </a:spcBef>
                  <a:spcAft>
                    <a:spcPct val="15000"/>
                  </a:spcAft>
                  <a:buClr>
                    <a:schemeClr val="accent3"/>
                  </a:buClr>
                  <a:buFont typeface="Courier New" panose="02070309020205020404" pitchFamily="49" charset="0"/>
                  <a:buChar char="o"/>
                </a:pPr>
                <a:r>
                  <a:rPr lang="en-US" sz="1725" i="1" kern="1200" dirty="0">
                    <a:latin typeface="Lato" panose="020B0604020202020204" charset="0"/>
                  </a:rPr>
                  <a:t>What key words might be best for my search?</a:t>
                </a:r>
                <a:endParaRPr lang="en-US" sz="1725" kern="1200" dirty="0">
                  <a:latin typeface="Lato" panose="020B0604020202020204" charset="0"/>
                </a:endParaRPr>
              </a:p>
            </p:txBody>
          </p:sp>
        </p:grpSp>
        <p:grpSp>
          <p:nvGrpSpPr>
            <p:cNvPr id="11" name="Group 10">
              <a:extLst>
                <a:ext uri="{FF2B5EF4-FFF2-40B4-BE49-F238E27FC236}">
                  <a16:creationId xmlns:a16="http://schemas.microsoft.com/office/drawing/2014/main" id="{14D0AD19-736E-482B-A323-FFA442F5817B}"/>
                </a:ext>
              </a:extLst>
            </p:cNvPr>
            <p:cNvGrpSpPr/>
            <p:nvPr/>
          </p:nvGrpSpPr>
          <p:grpSpPr>
            <a:xfrm>
              <a:off x="4676348" y="2423673"/>
              <a:ext cx="4554412" cy="678960"/>
              <a:chOff x="236520" y="1822230"/>
              <a:chExt cx="4554412" cy="678960"/>
            </a:xfrm>
          </p:grpSpPr>
          <p:sp>
            <p:nvSpPr>
              <p:cNvPr id="18" name="Rectangle: Rounded Corners 17">
                <a:extLst>
                  <a:ext uri="{FF2B5EF4-FFF2-40B4-BE49-F238E27FC236}">
                    <a16:creationId xmlns:a16="http://schemas.microsoft.com/office/drawing/2014/main" id="{654188BF-568E-4C21-BA6D-E4F4486EFC54}"/>
                  </a:ext>
                </a:extLst>
              </p:cNvPr>
              <p:cNvSpPr/>
              <p:nvPr/>
            </p:nvSpPr>
            <p:spPr>
              <a:xfrm>
                <a:off x="236520" y="1822230"/>
                <a:ext cx="4554412" cy="67896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Rectangle: Rounded Corners 10">
                <a:extLst>
                  <a:ext uri="{FF2B5EF4-FFF2-40B4-BE49-F238E27FC236}">
                    <a16:creationId xmlns:a16="http://schemas.microsoft.com/office/drawing/2014/main" id="{F27058E8-D572-4C33-9529-A2184F4463F5}"/>
                  </a:ext>
                </a:extLst>
              </p:cNvPr>
              <p:cNvSpPr txBox="1"/>
              <p:nvPr/>
            </p:nvSpPr>
            <p:spPr>
              <a:xfrm>
                <a:off x="269664" y="1855374"/>
                <a:ext cx="448812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110" tIns="0" rIns="129110" bIns="0" numCol="1" spcCol="1270" anchor="ctr" anchorCtr="0">
                <a:noAutofit/>
              </a:bodyPr>
              <a:lstStyle/>
              <a:p>
                <a:pPr defTabSz="766763">
                  <a:lnSpc>
                    <a:spcPct val="90000"/>
                  </a:lnSpc>
                  <a:spcBef>
                    <a:spcPct val="0"/>
                  </a:spcBef>
                  <a:spcAft>
                    <a:spcPct val="35000"/>
                  </a:spcAft>
                </a:pPr>
                <a:r>
                  <a:rPr lang="en-US" sz="1725" kern="1200" dirty="0">
                    <a:latin typeface="Lato" panose="020B0604020202020204" charset="0"/>
                  </a:rPr>
                  <a:t>Strategize</a:t>
                </a:r>
              </a:p>
            </p:txBody>
          </p:sp>
        </p:grpSp>
      </p:grpSp>
      <p:grpSp>
        <p:nvGrpSpPr>
          <p:cNvPr id="27" name="Group 26">
            <a:extLst>
              <a:ext uri="{FF2B5EF4-FFF2-40B4-BE49-F238E27FC236}">
                <a16:creationId xmlns:a16="http://schemas.microsoft.com/office/drawing/2014/main" id="{59338366-18E0-4598-A551-2A7E2CEE97B4}"/>
              </a:ext>
            </a:extLst>
          </p:cNvPr>
          <p:cNvGrpSpPr/>
          <p:nvPr/>
        </p:nvGrpSpPr>
        <p:grpSpPr>
          <a:xfrm>
            <a:off x="3329870" y="3434416"/>
            <a:ext cx="5471229" cy="1072561"/>
            <a:chOff x="4439828" y="4481253"/>
            <a:chExt cx="6506304" cy="1607355"/>
          </a:xfrm>
        </p:grpSpPr>
        <p:grpSp>
          <p:nvGrpSpPr>
            <p:cNvPr id="12" name="Group 11">
              <a:extLst>
                <a:ext uri="{FF2B5EF4-FFF2-40B4-BE49-F238E27FC236}">
                  <a16:creationId xmlns:a16="http://schemas.microsoft.com/office/drawing/2014/main" id="{DD9B1224-D757-4E97-9A06-F69E5CCCD85D}"/>
                </a:ext>
              </a:extLst>
            </p:cNvPr>
            <p:cNvGrpSpPr/>
            <p:nvPr/>
          </p:nvGrpSpPr>
          <p:grpSpPr>
            <a:xfrm>
              <a:off x="4439828" y="4820733"/>
              <a:ext cx="6506304" cy="1267875"/>
              <a:chOff x="0" y="4219290"/>
              <a:chExt cx="6506304" cy="1267875"/>
            </a:xfrm>
          </p:grpSpPr>
          <p:sp>
            <p:nvSpPr>
              <p:cNvPr id="16" name="Rectangle 15">
                <a:extLst>
                  <a:ext uri="{FF2B5EF4-FFF2-40B4-BE49-F238E27FC236}">
                    <a16:creationId xmlns:a16="http://schemas.microsoft.com/office/drawing/2014/main" id="{B1591F03-97B5-446C-B2E8-4A2CB7A28A5D}"/>
                  </a:ext>
                </a:extLst>
              </p:cNvPr>
              <p:cNvSpPr/>
              <p:nvPr/>
            </p:nvSpPr>
            <p:spPr>
              <a:xfrm>
                <a:off x="0" y="4219290"/>
                <a:ext cx="6506304" cy="1267875"/>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42FB3884-0479-478F-A014-9F9423B883CA}"/>
                  </a:ext>
                </a:extLst>
              </p:cNvPr>
              <p:cNvSpPr txBox="1"/>
              <p:nvPr/>
            </p:nvSpPr>
            <p:spPr>
              <a:xfrm>
                <a:off x="0" y="4219290"/>
                <a:ext cx="6506304" cy="1267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8721" tIns="359283" rIns="378721" bIns="122682" numCol="1" spcCol="1270" anchor="t" anchorCtr="0">
                <a:noAutofit/>
              </a:bodyPr>
              <a:lstStyle/>
              <a:p>
                <a:pPr marL="285750" lvl="1" indent="-285750" defTabSz="766763">
                  <a:lnSpc>
                    <a:spcPct val="90000"/>
                  </a:lnSpc>
                  <a:spcBef>
                    <a:spcPct val="0"/>
                  </a:spcBef>
                  <a:spcAft>
                    <a:spcPct val="15000"/>
                  </a:spcAft>
                  <a:buClr>
                    <a:schemeClr val="accent3"/>
                  </a:buClr>
                  <a:buFont typeface="Courier New" panose="02070309020205020404" pitchFamily="49" charset="0"/>
                  <a:buChar char="o"/>
                </a:pPr>
                <a:r>
                  <a:rPr lang="en-US" sz="1725" i="1" kern="1200" dirty="0">
                    <a:latin typeface="Lato" panose="020B0604020202020204" charset="0"/>
                  </a:rPr>
                  <a:t>How can I connect this resource into my paper?</a:t>
                </a:r>
                <a:endParaRPr lang="en-US" sz="1725" kern="1200" dirty="0">
                  <a:latin typeface="Lato" panose="020B0604020202020204" charset="0"/>
                </a:endParaRPr>
              </a:p>
            </p:txBody>
          </p:sp>
        </p:grpSp>
        <p:grpSp>
          <p:nvGrpSpPr>
            <p:cNvPr id="13" name="Group 12">
              <a:extLst>
                <a:ext uri="{FF2B5EF4-FFF2-40B4-BE49-F238E27FC236}">
                  <a16:creationId xmlns:a16="http://schemas.microsoft.com/office/drawing/2014/main" id="{34BE18B7-146B-473D-B9E1-421F61D6DA62}"/>
                </a:ext>
              </a:extLst>
            </p:cNvPr>
            <p:cNvGrpSpPr/>
            <p:nvPr/>
          </p:nvGrpSpPr>
          <p:grpSpPr>
            <a:xfrm>
              <a:off x="4676348" y="4481253"/>
              <a:ext cx="4554412" cy="678960"/>
              <a:chOff x="236520" y="3879810"/>
              <a:chExt cx="4554412" cy="678960"/>
            </a:xfrm>
          </p:grpSpPr>
          <p:sp>
            <p:nvSpPr>
              <p:cNvPr id="14" name="Rectangle: Rounded Corners 13">
                <a:extLst>
                  <a:ext uri="{FF2B5EF4-FFF2-40B4-BE49-F238E27FC236}">
                    <a16:creationId xmlns:a16="http://schemas.microsoft.com/office/drawing/2014/main" id="{E501BBE3-294B-4FB3-9D11-7B21C7EB7652}"/>
                  </a:ext>
                </a:extLst>
              </p:cNvPr>
              <p:cNvSpPr/>
              <p:nvPr/>
            </p:nvSpPr>
            <p:spPr>
              <a:xfrm>
                <a:off x="236520" y="3879810"/>
                <a:ext cx="4554412" cy="67896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Rectangle: Rounded Corners 14">
                <a:extLst>
                  <a:ext uri="{FF2B5EF4-FFF2-40B4-BE49-F238E27FC236}">
                    <a16:creationId xmlns:a16="http://schemas.microsoft.com/office/drawing/2014/main" id="{4511DD83-0EA6-4B43-A335-6DB05627E26E}"/>
                  </a:ext>
                </a:extLst>
              </p:cNvPr>
              <p:cNvSpPr txBox="1"/>
              <p:nvPr/>
            </p:nvSpPr>
            <p:spPr>
              <a:xfrm>
                <a:off x="269664" y="3912954"/>
                <a:ext cx="448812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110" tIns="0" rIns="129110" bIns="0" numCol="1" spcCol="1270" anchor="ctr" anchorCtr="0">
                <a:noAutofit/>
              </a:bodyPr>
              <a:lstStyle/>
              <a:p>
                <a:pPr defTabSz="766763">
                  <a:lnSpc>
                    <a:spcPct val="90000"/>
                  </a:lnSpc>
                  <a:spcBef>
                    <a:spcPct val="0"/>
                  </a:spcBef>
                  <a:spcAft>
                    <a:spcPct val="35000"/>
                  </a:spcAft>
                </a:pPr>
                <a:r>
                  <a:rPr lang="en-US" sz="1725" kern="1200" dirty="0">
                    <a:latin typeface="Lato" panose="020B0604020202020204" charset="0"/>
                  </a:rPr>
                  <a:t>Recognize</a:t>
                </a:r>
              </a:p>
            </p:txBody>
          </p:sp>
        </p:grpSp>
      </p:grpSp>
      <p:grpSp>
        <p:nvGrpSpPr>
          <p:cNvPr id="4" name="Group 3">
            <a:extLst>
              <a:ext uri="{FF2B5EF4-FFF2-40B4-BE49-F238E27FC236}">
                <a16:creationId xmlns:a16="http://schemas.microsoft.com/office/drawing/2014/main" id="{87844DAD-B8B3-4789-9E52-1A32E5B16AC2}"/>
              </a:ext>
            </a:extLst>
          </p:cNvPr>
          <p:cNvGrpSpPr/>
          <p:nvPr/>
        </p:nvGrpSpPr>
        <p:grpSpPr>
          <a:xfrm>
            <a:off x="246743" y="277544"/>
            <a:ext cx="3391558" cy="2447846"/>
            <a:chOff x="328990" y="272090"/>
            <a:chExt cx="4522077" cy="3263795"/>
          </a:xfrm>
        </p:grpSpPr>
        <p:sp>
          <p:nvSpPr>
            <p:cNvPr id="3" name="Arrow: Curved Down 2">
              <a:extLst>
                <a:ext uri="{FF2B5EF4-FFF2-40B4-BE49-F238E27FC236}">
                  <a16:creationId xmlns:a16="http://schemas.microsoft.com/office/drawing/2014/main" id="{8726CE5D-B2F3-4408-A2F7-1284A32B2238}"/>
                </a:ext>
              </a:extLst>
            </p:cNvPr>
            <p:cNvSpPr/>
            <p:nvPr/>
          </p:nvSpPr>
          <p:spPr>
            <a:xfrm rot="19983571">
              <a:off x="2900971" y="272090"/>
              <a:ext cx="1950096" cy="826262"/>
            </a:xfrm>
            <a:prstGeom prst="curved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grpSp>
          <p:nvGrpSpPr>
            <p:cNvPr id="29" name="Group 28">
              <a:extLst>
                <a:ext uri="{FF2B5EF4-FFF2-40B4-BE49-F238E27FC236}">
                  <a16:creationId xmlns:a16="http://schemas.microsoft.com/office/drawing/2014/main" id="{7DD7E00B-C2C3-4C54-BDD8-7776EFA03A82}"/>
                </a:ext>
              </a:extLst>
            </p:cNvPr>
            <p:cNvGrpSpPr/>
            <p:nvPr/>
          </p:nvGrpSpPr>
          <p:grpSpPr>
            <a:xfrm>
              <a:off x="328990" y="1656788"/>
              <a:ext cx="3610669" cy="1879097"/>
              <a:chOff x="0" y="4219290"/>
              <a:chExt cx="6506304" cy="1267875"/>
            </a:xfrm>
          </p:grpSpPr>
          <p:sp>
            <p:nvSpPr>
              <p:cNvPr id="33" name="Rectangle 32">
                <a:extLst>
                  <a:ext uri="{FF2B5EF4-FFF2-40B4-BE49-F238E27FC236}">
                    <a16:creationId xmlns:a16="http://schemas.microsoft.com/office/drawing/2014/main" id="{9AED244F-9A23-4126-A67E-05CDA68667D2}"/>
                  </a:ext>
                </a:extLst>
              </p:cNvPr>
              <p:cNvSpPr/>
              <p:nvPr/>
            </p:nvSpPr>
            <p:spPr>
              <a:xfrm>
                <a:off x="0" y="4219290"/>
                <a:ext cx="6506304" cy="1267875"/>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92808023-89A2-4ADB-8EED-A70A874489DD}"/>
                  </a:ext>
                </a:extLst>
              </p:cNvPr>
              <p:cNvSpPr txBox="1"/>
              <p:nvPr/>
            </p:nvSpPr>
            <p:spPr>
              <a:xfrm>
                <a:off x="0" y="4383831"/>
                <a:ext cx="6506304" cy="11033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8721" tIns="359283" rIns="378721" bIns="122682" numCol="1" spcCol="1270" anchor="t" anchorCtr="0">
                <a:noAutofit/>
              </a:bodyPr>
              <a:lstStyle/>
              <a:p>
                <a:pPr lvl="1" defTabSz="766763">
                  <a:lnSpc>
                    <a:spcPct val="90000"/>
                  </a:lnSpc>
                  <a:spcBef>
                    <a:spcPct val="0"/>
                  </a:spcBef>
                  <a:spcAft>
                    <a:spcPct val="15000"/>
                  </a:spcAft>
                  <a:buClr>
                    <a:schemeClr val="accent3"/>
                  </a:buClr>
                </a:pPr>
                <a:r>
                  <a:rPr lang="en-US" sz="1725" i="1" dirty="0">
                    <a:latin typeface="Lato" panose="020B0604020202020204" charset="0"/>
                  </a:rPr>
                  <a:t>Who, what, when, where and why did this happen?</a:t>
                </a:r>
                <a:endParaRPr lang="en-US" sz="1725" kern="1200" dirty="0">
                  <a:latin typeface="Lato" panose="020B0604020202020204" charset="0"/>
                </a:endParaRPr>
              </a:p>
            </p:txBody>
          </p:sp>
        </p:grpSp>
        <p:sp>
          <p:nvSpPr>
            <p:cNvPr id="31" name="Rectangle: Rounded Corners 30">
              <a:extLst>
                <a:ext uri="{FF2B5EF4-FFF2-40B4-BE49-F238E27FC236}">
                  <a16:creationId xmlns:a16="http://schemas.microsoft.com/office/drawing/2014/main" id="{A7CC4B3B-E888-4A65-AD45-0FAF80D2BA70}"/>
                </a:ext>
              </a:extLst>
            </p:cNvPr>
            <p:cNvSpPr/>
            <p:nvPr/>
          </p:nvSpPr>
          <p:spPr>
            <a:xfrm>
              <a:off x="460246" y="1062753"/>
              <a:ext cx="3167547" cy="118807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Rectangle: Rounded Corners 14">
              <a:extLst>
                <a:ext uri="{FF2B5EF4-FFF2-40B4-BE49-F238E27FC236}">
                  <a16:creationId xmlns:a16="http://schemas.microsoft.com/office/drawing/2014/main" id="{53249B55-A4F8-47D4-9F08-6CF7D7529C87}"/>
                </a:ext>
              </a:extLst>
            </p:cNvPr>
            <p:cNvSpPr txBox="1"/>
            <p:nvPr/>
          </p:nvSpPr>
          <p:spPr>
            <a:xfrm>
              <a:off x="478639" y="1120750"/>
              <a:ext cx="3149155" cy="989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110" tIns="0" rIns="129110" bIns="0" numCol="1" spcCol="1270" anchor="ctr" anchorCtr="0">
              <a:noAutofit/>
            </a:bodyPr>
            <a:lstStyle/>
            <a:p>
              <a:pPr defTabSz="766763">
                <a:lnSpc>
                  <a:spcPct val="90000"/>
                </a:lnSpc>
                <a:spcBef>
                  <a:spcPct val="0"/>
                </a:spcBef>
                <a:spcAft>
                  <a:spcPct val="35000"/>
                </a:spcAft>
              </a:pPr>
              <a:r>
                <a:rPr lang="en-US" sz="1725" dirty="0">
                  <a:latin typeface="Lato" panose="020B0604020202020204" charset="0"/>
                </a:rPr>
                <a:t>Gather background information</a:t>
              </a:r>
              <a:endParaRPr lang="en-US" sz="1725" kern="1200" dirty="0">
                <a:latin typeface="Lato" panose="020B0604020202020204" charset="0"/>
              </a:endParaRPr>
            </a:p>
          </p:txBody>
        </p:sp>
      </p:grpSp>
    </p:spTree>
    <p:extLst>
      <p:ext uri="{BB962C8B-B14F-4D97-AF65-F5344CB8AC3E}">
        <p14:creationId xmlns:p14="http://schemas.microsoft.com/office/powerpoint/2010/main" val="11724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37A6-C5C5-4380-955B-9F7640F881B2}"/>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04BDB19E-2E8F-43E8-9598-6FE8C8D1BF29}"/>
              </a:ext>
            </a:extLst>
          </p:cNvPr>
          <p:cNvSpPr>
            <a:spLocks noGrp="1"/>
          </p:cNvSpPr>
          <p:nvPr>
            <p:ph idx="1"/>
          </p:nvPr>
        </p:nvSpPr>
        <p:spPr>
          <a:xfrm>
            <a:off x="893700" y="1373588"/>
            <a:ext cx="7556336" cy="3552300"/>
          </a:xfrm>
        </p:spPr>
        <p:txBody>
          <a:bodyPr/>
          <a:lstStyle/>
          <a:p>
            <a:pPr>
              <a:spcAft>
                <a:spcPts val="450"/>
              </a:spcAft>
            </a:pPr>
            <a:r>
              <a:rPr lang="en-US" sz="2000" dirty="0"/>
              <a:t>Everything search</a:t>
            </a:r>
          </a:p>
          <a:p>
            <a:pPr lvl="1">
              <a:spcAft>
                <a:spcPts val="450"/>
              </a:spcAft>
            </a:pPr>
            <a:r>
              <a:rPr lang="en-US" sz="2000" dirty="0"/>
              <a:t>Filtering by copyright year and type of resource</a:t>
            </a:r>
          </a:p>
          <a:p>
            <a:pPr lvl="1">
              <a:spcAft>
                <a:spcPts val="450"/>
              </a:spcAft>
            </a:pPr>
            <a:r>
              <a:rPr lang="en-US" sz="2000" dirty="0"/>
              <a:t>Looking at a listing and using the subject headers to find related information</a:t>
            </a:r>
          </a:p>
          <a:p>
            <a:pPr>
              <a:spcAft>
                <a:spcPts val="450"/>
              </a:spcAft>
            </a:pPr>
            <a:r>
              <a:rPr lang="en-US" sz="2000" dirty="0"/>
              <a:t>Research guide</a:t>
            </a:r>
          </a:p>
          <a:p>
            <a:pPr lvl="1">
              <a:spcAft>
                <a:spcPts val="450"/>
              </a:spcAft>
            </a:pPr>
            <a:r>
              <a:rPr lang="en-US" sz="2000" dirty="0"/>
              <a:t>Look through the databases – what might relate to your topic?</a:t>
            </a:r>
          </a:p>
          <a:p>
            <a:pPr lvl="1">
              <a:spcAft>
                <a:spcPts val="450"/>
              </a:spcAft>
            </a:pPr>
            <a:r>
              <a:rPr lang="en-US" sz="2000" dirty="0"/>
              <a:t>What keywords might work for your search? What are some synonyms of those words?</a:t>
            </a:r>
          </a:p>
        </p:txBody>
      </p:sp>
    </p:spTree>
    <p:extLst>
      <p:ext uri="{BB962C8B-B14F-4D97-AF65-F5344CB8AC3E}">
        <p14:creationId xmlns:p14="http://schemas.microsoft.com/office/powerpoint/2010/main" val="410165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6D62-315D-404D-B124-3451845F2256}"/>
              </a:ext>
            </a:extLst>
          </p:cNvPr>
          <p:cNvSpPr>
            <a:spLocks noGrp="1"/>
          </p:cNvSpPr>
          <p:nvPr>
            <p:ph type="title"/>
          </p:nvPr>
        </p:nvSpPr>
        <p:spPr/>
        <p:txBody>
          <a:bodyPr/>
          <a:lstStyle/>
          <a:p>
            <a:r>
              <a:rPr lang="en-US" dirty="0"/>
              <a:t>Evaluating sources: ACT UP</a:t>
            </a:r>
          </a:p>
        </p:txBody>
      </p:sp>
      <p:sp>
        <p:nvSpPr>
          <p:cNvPr id="3" name="Content Placeholder 2">
            <a:extLst>
              <a:ext uri="{FF2B5EF4-FFF2-40B4-BE49-F238E27FC236}">
                <a16:creationId xmlns:a16="http://schemas.microsoft.com/office/drawing/2014/main" id="{DBDB3C40-C453-4DE1-A6DC-06B363D923DF}"/>
              </a:ext>
            </a:extLst>
          </p:cNvPr>
          <p:cNvSpPr>
            <a:spLocks noGrp="1"/>
          </p:cNvSpPr>
          <p:nvPr>
            <p:ph type="body" idx="1"/>
          </p:nvPr>
        </p:nvSpPr>
        <p:spPr/>
        <p:txBody>
          <a:bodyPr/>
          <a:lstStyle/>
          <a:p>
            <a:pPr indent="0">
              <a:spcBef>
                <a:spcPts val="1800"/>
              </a:spcBef>
              <a:buNone/>
            </a:pPr>
            <a:r>
              <a:rPr lang="en-US" sz="2400" dirty="0">
                <a:solidFill>
                  <a:schemeClr val="accent1"/>
                </a:solidFill>
                <a:latin typeface="Raleway" panose="020B0604020202020204" charset="0"/>
              </a:rPr>
              <a:t>A	</a:t>
            </a:r>
            <a:r>
              <a:rPr lang="en-US" sz="2400" dirty="0"/>
              <a:t>Author</a:t>
            </a:r>
          </a:p>
          <a:p>
            <a:pPr indent="0">
              <a:spcBef>
                <a:spcPts val="1800"/>
              </a:spcBef>
              <a:buNone/>
            </a:pPr>
            <a:r>
              <a:rPr lang="en-US" sz="2400" dirty="0">
                <a:solidFill>
                  <a:schemeClr val="accent1"/>
                </a:solidFill>
                <a:latin typeface="Raleway" panose="020B0604020202020204" charset="0"/>
              </a:rPr>
              <a:t>C </a:t>
            </a:r>
            <a:r>
              <a:rPr lang="en-US" sz="2400" dirty="0"/>
              <a:t>	Currency</a:t>
            </a:r>
          </a:p>
          <a:p>
            <a:pPr indent="0">
              <a:spcBef>
                <a:spcPts val="1800"/>
              </a:spcBef>
              <a:buNone/>
            </a:pPr>
            <a:r>
              <a:rPr lang="en-US" sz="2400" dirty="0">
                <a:solidFill>
                  <a:schemeClr val="accent1"/>
                </a:solidFill>
                <a:latin typeface="Raleway" panose="020B0604020202020204" charset="0"/>
              </a:rPr>
              <a:t>T</a:t>
            </a:r>
            <a:r>
              <a:rPr lang="en-US" sz="2400" dirty="0">
                <a:solidFill>
                  <a:schemeClr val="accent3"/>
                </a:solidFill>
                <a:latin typeface="Raleway" panose="020B0604020202020204" charset="0"/>
              </a:rPr>
              <a:t> </a:t>
            </a:r>
            <a:r>
              <a:rPr lang="en-US" sz="2400" dirty="0"/>
              <a:t>	Truth</a:t>
            </a:r>
          </a:p>
          <a:p>
            <a:pPr indent="0">
              <a:spcBef>
                <a:spcPts val="1800"/>
              </a:spcBef>
              <a:buNone/>
            </a:pPr>
            <a:r>
              <a:rPr lang="en-US" sz="2400" dirty="0">
                <a:solidFill>
                  <a:schemeClr val="accent1"/>
                </a:solidFill>
                <a:latin typeface="Raleway" panose="020B0604020202020204" charset="0"/>
              </a:rPr>
              <a:t>U</a:t>
            </a:r>
            <a:r>
              <a:rPr lang="en-US" sz="2400" dirty="0">
                <a:solidFill>
                  <a:schemeClr val="accent3"/>
                </a:solidFill>
                <a:latin typeface="Raleway" panose="020B0604020202020204" charset="0"/>
              </a:rPr>
              <a:t> </a:t>
            </a:r>
            <a:r>
              <a:rPr lang="en-US" sz="2400" dirty="0"/>
              <a:t>	Unbiased</a:t>
            </a:r>
          </a:p>
          <a:p>
            <a:pPr indent="0">
              <a:spcBef>
                <a:spcPts val="1800"/>
              </a:spcBef>
              <a:buNone/>
            </a:pPr>
            <a:r>
              <a:rPr lang="en-US" sz="2400" dirty="0">
                <a:solidFill>
                  <a:schemeClr val="accent1"/>
                </a:solidFill>
                <a:latin typeface="Raleway" panose="020B0604020202020204" charset="0"/>
              </a:rPr>
              <a:t>P </a:t>
            </a:r>
            <a:r>
              <a:rPr lang="en-US" sz="2400" dirty="0"/>
              <a:t>	Perspective</a:t>
            </a:r>
          </a:p>
        </p:txBody>
      </p:sp>
      <p:sp>
        <p:nvSpPr>
          <p:cNvPr id="4" name="Text Placeholder 3">
            <a:extLst>
              <a:ext uri="{FF2B5EF4-FFF2-40B4-BE49-F238E27FC236}">
                <a16:creationId xmlns:a16="http://schemas.microsoft.com/office/drawing/2014/main" id="{FE81CFBB-1C0E-4147-A447-6E7A32976D97}"/>
              </a:ext>
            </a:extLst>
          </p:cNvPr>
          <p:cNvSpPr>
            <a:spLocks noGrp="1"/>
          </p:cNvSpPr>
          <p:nvPr>
            <p:ph type="body" idx="2"/>
          </p:nvPr>
        </p:nvSpPr>
        <p:spPr>
          <a:xfrm>
            <a:off x="4219456" y="1351280"/>
            <a:ext cx="4497824" cy="3574570"/>
          </a:xfrm>
        </p:spPr>
        <p:txBody>
          <a:bodyPr/>
          <a:lstStyle/>
          <a:p>
            <a:pPr marL="101600" indent="0">
              <a:buNone/>
            </a:pPr>
            <a:r>
              <a:rPr lang="en-US" dirty="0"/>
              <a:t>Adapted from </a:t>
            </a:r>
            <a:r>
              <a:rPr lang="en-US" dirty="0" err="1"/>
              <a:t>Stahura</a:t>
            </a:r>
            <a:r>
              <a:rPr lang="en-US" dirty="0"/>
              <a:t>, Dawn. “ACT UP: Evaluating Resources for Social Justice.” </a:t>
            </a:r>
            <a:r>
              <a:rPr lang="en-US" i="1" dirty="0" err="1"/>
              <a:t>Emaze</a:t>
            </a:r>
            <a:r>
              <a:rPr lang="en-US" i="1" dirty="0"/>
              <a:t>. </a:t>
            </a:r>
            <a:r>
              <a:rPr lang="en-US" dirty="0"/>
              <a:t>24 Sep. 2018, </a:t>
            </a:r>
            <a:r>
              <a:rPr lang="en-US" dirty="0">
                <a:hlinkClick r:id="rId3"/>
              </a:rPr>
              <a:t>https://www.emaze.com/@ATIFORFQ/ACT-UP:Evaluating-Resources</a:t>
            </a:r>
            <a:r>
              <a:rPr lang="en-US" dirty="0"/>
              <a:t>. </a:t>
            </a:r>
          </a:p>
        </p:txBody>
      </p:sp>
    </p:spTree>
    <p:extLst>
      <p:ext uri="{BB962C8B-B14F-4D97-AF65-F5344CB8AC3E}">
        <p14:creationId xmlns:p14="http://schemas.microsoft.com/office/powerpoint/2010/main" val="44513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24666-DCEB-419C-B5EF-1233912D2E2B}"/>
              </a:ext>
            </a:extLst>
          </p:cNvPr>
          <p:cNvSpPr>
            <a:spLocks noGrp="1"/>
          </p:cNvSpPr>
          <p:nvPr>
            <p:ph type="title"/>
          </p:nvPr>
        </p:nvSpPr>
        <p:spPr/>
        <p:txBody>
          <a:bodyPr/>
          <a:lstStyle/>
          <a:p>
            <a:r>
              <a:rPr lang="en-US" dirty="0"/>
              <a:t>Author</a:t>
            </a:r>
          </a:p>
        </p:txBody>
      </p:sp>
      <p:sp>
        <p:nvSpPr>
          <p:cNvPr id="6" name="Content Placeholder 5">
            <a:extLst>
              <a:ext uri="{FF2B5EF4-FFF2-40B4-BE49-F238E27FC236}">
                <a16:creationId xmlns:a16="http://schemas.microsoft.com/office/drawing/2014/main" id="{668B06F0-F14A-4A02-8DD4-3A70085A76A4}"/>
              </a:ext>
            </a:extLst>
          </p:cNvPr>
          <p:cNvSpPr>
            <a:spLocks noGrp="1"/>
          </p:cNvSpPr>
          <p:nvPr>
            <p:ph idx="1"/>
          </p:nvPr>
        </p:nvSpPr>
        <p:spPr>
          <a:xfrm>
            <a:off x="893700" y="1373588"/>
            <a:ext cx="7305420" cy="3552300"/>
          </a:xfrm>
        </p:spPr>
        <p:txBody>
          <a:bodyPr/>
          <a:lstStyle/>
          <a:p>
            <a:r>
              <a:rPr lang="en-US" dirty="0"/>
              <a:t>Who wrote this article or created this resource?</a:t>
            </a:r>
          </a:p>
          <a:p>
            <a:endParaRPr lang="en-US" dirty="0"/>
          </a:p>
          <a:p>
            <a:r>
              <a:rPr lang="en-US" dirty="0"/>
              <a:t>What do you know about the author(s)?</a:t>
            </a:r>
            <a:br>
              <a:rPr lang="en-US" dirty="0"/>
            </a:br>
            <a:endParaRPr lang="en-US" dirty="0"/>
          </a:p>
          <a:p>
            <a:r>
              <a:rPr lang="en-US" dirty="0"/>
              <a:t>Where can I learn more information about them?</a:t>
            </a:r>
          </a:p>
          <a:p>
            <a:endParaRPr lang="en-US" dirty="0"/>
          </a:p>
        </p:txBody>
      </p:sp>
    </p:spTree>
    <p:extLst>
      <p:ext uri="{BB962C8B-B14F-4D97-AF65-F5344CB8AC3E}">
        <p14:creationId xmlns:p14="http://schemas.microsoft.com/office/powerpoint/2010/main" val="28067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tonio template">
  <a:themeElements>
    <a:clrScheme name="SMU">
      <a:dk1>
        <a:srgbClr val="677480"/>
      </a:dk1>
      <a:lt1>
        <a:srgbClr val="FFFFFF"/>
      </a:lt1>
      <a:dk2>
        <a:srgbClr val="354C97"/>
      </a:dk2>
      <a:lt2>
        <a:srgbClr val="DEE2E6"/>
      </a:lt2>
      <a:accent1>
        <a:srgbClr val="354C97"/>
      </a:accent1>
      <a:accent2>
        <a:srgbClr val="59C3C3"/>
      </a:accent2>
      <a:accent3>
        <a:srgbClr val="CC0035"/>
      </a:accent3>
      <a:accent4>
        <a:srgbClr val="F9C80E"/>
      </a:accent4>
      <a:accent5>
        <a:srgbClr val="262626"/>
      </a:accent5>
      <a:accent6>
        <a:srgbClr val="FF1053"/>
      </a:accent6>
      <a:hlink>
        <a:srgbClr val="2185C5"/>
      </a:hlink>
      <a:folHlink>
        <a:srgbClr val="6611CC"/>
      </a:folHlink>
    </a:clrScheme>
    <a:fontScheme name="Custom 2">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2656</Words>
  <Application>Microsoft Office PowerPoint</Application>
  <PresentationFormat>On-screen Show (16:9)</PresentationFormat>
  <Paragraphs>202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Antonio template</vt:lpstr>
      <vt:lpstr>WRTR 1313 Spring 2022, BW Hamilton</vt:lpstr>
      <vt:lpstr>Joanna Russell Bliss</vt:lpstr>
      <vt:lpstr>Two truths and a lie  about SMU librarians</vt:lpstr>
      <vt:lpstr>Today’s objectives</vt:lpstr>
      <vt:lpstr>Types of sources</vt:lpstr>
      <vt:lpstr>Phases of searching</vt:lpstr>
      <vt:lpstr>Demo</vt:lpstr>
      <vt:lpstr>Evaluating sources: ACT UP</vt:lpstr>
      <vt:lpstr>Author</vt:lpstr>
      <vt:lpstr>Currency</vt:lpstr>
      <vt:lpstr>Truth</vt:lpstr>
      <vt:lpstr>Unbiased</vt:lpstr>
      <vt:lpstr>Perspective</vt:lpstr>
      <vt:lpstr>As you find resources, ask…</vt:lpstr>
      <vt:lpstr>Activity</vt:lpstr>
      <vt:lpstr>Online sources as you research</vt:lpstr>
      <vt:lpstr>Help with research</vt:lpstr>
      <vt:lpstr>Help with writing</vt:lpstr>
      <vt:lpstr>Help with research and writing</vt:lpstr>
      <vt:lpstr>Thanks, and good luck with your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Graff, Rebecca</dc:creator>
  <cp:lastModifiedBy>Bliss, Joanna</cp:lastModifiedBy>
  <cp:revision>73</cp:revision>
  <cp:lastPrinted>2022-04-11T13:29:38Z</cp:lastPrinted>
  <dcterms:modified xsi:type="dcterms:W3CDTF">2022-04-11T15:28:55Z</dcterms:modified>
</cp:coreProperties>
</file>