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2" r:id="rId1"/>
  </p:sldMasterIdLst>
  <p:notesMasterIdLst>
    <p:notesMasterId r:id="rId13"/>
  </p:notesMasterIdLst>
  <p:sldIdLst>
    <p:sldId id="256" r:id="rId2"/>
    <p:sldId id="260" r:id="rId3"/>
    <p:sldId id="272" r:id="rId4"/>
    <p:sldId id="273" r:id="rId5"/>
    <p:sldId id="266" r:id="rId6"/>
    <p:sldId id="274" r:id="rId7"/>
    <p:sldId id="279" r:id="rId8"/>
    <p:sldId id="276" r:id="rId9"/>
    <p:sldId id="277" r:id="rId10"/>
    <p:sldId id="278" r:id="rId11"/>
    <p:sldId id="271" r:id="rId12"/>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67909" autoAdjust="0"/>
  </p:normalViewPr>
  <p:slideViewPr>
    <p:cSldViewPr snapToGrid="0">
      <p:cViewPr varScale="1">
        <p:scale>
          <a:sx n="68" d="100"/>
          <a:sy n="68" d="100"/>
        </p:scale>
        <p:origin x="13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4383160-16F3-4718-951A-FCF6205FF9A4}" type="datetimeFigureOut">
              <a:rPr lang="en-US" smtClean="0"/>
              <a:t>5/2/2021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666E312B-D6CE-4B76-9FDD-55E7BC38063D}" type="slidenum">
              <a:rPr lang="en-US" smtClean="0"/>
              <a:t>‹#›</a:t>
            </a:fld>
            <a:endParaRPr lang="en-US"/>
          </a:p>
        </p:txBody>
      </p:sp>
    </p:spTree>
    <p:extLst>
      <p:ext uri="{BB962C8B-B14F-4D97-AF65-F5344CB8AC3E}">
        <p14:creationId xmlns:p14="http://schemas.microsoft.com/office/powerpoint/2010/main" val="1930385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Have open before presentation:</a:t>
            </a:r>
          </a:p>
          <a:p>
            <a:pPr marL="0" marR="0">
              <a:lnSpc>
                <a:spcPct val="150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Library home page</a:t>
            </a:r>
          </a:p>
          <a:p>
            <a:pPr marL="342900" marR="0" lvl="0" indent="-342900">
              <a:lnSpc>
                <a:spcPct val="150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PPT slides</a:t>
            </a:r>
          </a:p>
        </p:txBody>
      </p:sp>
      <p:sp>
        <p:nvSpPr>
          <p:cNvPr id="4" name="Slide Number Placeholder 3"/>
          <p:cNvSpPr>
            <a:spLocks noGrp="1"/>
          </p:cNvSpPr>
          <p:nvPr>
            <p:ph type="sldNum" sz="quarter" idx="5"/>
          </p:nvPr>
        </p:nvSpPr>
        <p:spPr/>
        <p:txBody>
          <a:bodyPr/>
          <a:lstStyle/>
          <a:p>
            <a:fld id="{666E312B-D6CE-4B76-9FDD-55E7BC38063D}" type="slidenum">
              <a:rPr lang="en-US" smtClean="0"/>
              <a:t>1</a:t>
            </a:fld>
            <a:endParaRPr lang="en-US"/>
          </a:p>
        </p:txBody>
      </p:sp>
    </p:spTree>
    <p:extLst>
      <p:ext uri="{BB962C8B-B14F-4D97-AF65-F5344CB8AC3E}">
        <p14:creationId xmlns:p14="http://schemas.microsoft.com/office/powerpoint/2010/main" val="1295173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And finally, we do have drop-in help as well. SMU Libraries has partnered with the Writing Center to do 2 drop-in labs a week. Note the different locations – Tuesday labs are at the A-LEC (over by the stadium) and Wednesday labs are here at Fondren Library.</a:t>
            </a:r>
          </a:p>
        </p:txBody>
      </p:sp>
      <p:sp>
        <p:nvSpPr>
          <p:cNvPr id="4" name="Slide Number Placeholder 3"/>
          <p:cNvSpPr>
            <a:spLocks noGrp="1"/>
          </p:cNvSpPr>
          <p:nvPr>
            <p:ph type="sldNum" sz="quarter" idx="5"/>
          </p:nvPr>
        </p:nvSpPr>
        <p:spPr/>
        <p:txBody>
          <a:bodyPr/>
          <a:lstStyle/>
          <a:p>
            <a:fld id="{666E312B-D6CE-4B76-9FDD-55E7BC38063D}" type="slidenum">
              <a:rPr lang="en-US" smtClean="0"/>
              <a:t>10</a:t>
            </a:fld>
            <a:endParaRPr lang="en-US"/>
          </a:p>
        </p:txBody>
      </p:sp>
    </p:spTree>
    <p:extLst>
      <p:ext uri="{BB962C8B-B14F-4D97-AF65-F5344CB8AC3E}">
        <p14:creationId xmlns:p14="http://schemas.microsoft.com/office/powerpoint/2010/main" val="3081095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contact information. Please let me know if you’d like a copy of these slides and/or the handout with my notes and script. I’m happy to share them with you.</a:t>
            </a:r>
          </a:p>
        </p:txBody>
      </p:sp>
      <p:sp>
        <p:nvSpPr>
          <p:cNvPr id="4" name="Slide Number Placeholder 3"/>
          <p:cNvSpPr>
            <a:spLocks noGrp="1"/>
          </p:cNvSpPr>
          <p:nvPr>
            <p:ph type="sldNum" sz="quarter" idx="5"/>
          </p:nvPr>
        </p:nvSpPr>
        <p:spPr/>
        <p:txBody>
          <a:bodyPr/>
          <a:lstStyle/>
          <a:p>
            <a:fld id="{666E312B-D6CE-4B76-9FDD-55E7BC38063D}" type="slidenum">
              <a:rPr lang="en-US" smtClean="0"/>
              <a:t>11</a:t>
            </a:fld>
            <a:endParaRPr lang="en-US"/>
          </a:p>
        </p:txBody>
      </p:sp>
    </p:spTree>
    <p:extLst>
      <p:ext uri="{BB962C8B-B14F-4D97-AF65-F5344CB8AC3E}">
        <p14:creationId xmlns:p14="http://schemas.microsoft.com/office/powerpoint/2010/main" val="1466503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how you look for resources when you start your research. Grab a piece of paper or an open file on your computer and write down your answers to these two questions. (Give a few minutes for attendees to consider and respond to the questions.)</a:t>
            </a:r>
          </a:p>
          <a:p>
            <a:endParaRPr lang="en-US" dirty="0"/>
          </a:p>
          <a:p>
            <a:r>
              <a:rPr lang="en-US" dirty="0"/>
              <a:t>OK, let’s talk about where you look for information. Where? (Library website, Google, Google Scholar, databases, other). Discuss the pros and cons of these places – Google/Wikipedia can be good for doing background searches, but it’s not the best when looking for scholarly resources. Library everything search is helpful when you have an exact title, but it can give a lot of results when you are looking for a general topic. Databases can be great when you have a subject in mind and want the latest research. Considering WHERE to search is a part of the strategy for your search.</a:t>
            </a:r>
          </a:p>
          <a:p>
            <a:endParaRPr lang="en-US" dirty="0"/>
          </a:p>
          <a:p>
            <a:r>
              <a:rPr lang="en-US" dirty="0"/>
              <a:t>Now, search terms. Who can give me a topic and the terms you’d use to search for it? How did you come up with that term or phrase? Is it a question, written in natural language? Is it just a targeted phrase? If you’re searching in Google, a question can be enough, but that doesn’t often work well in library catalogs or databases. So one of the things we’ll discuss today is how to determine a word or phrase for your search that will help to target your searches better.</a:t>
            </a:r>
          </a:p>
        </p:txBody>
      </p:sp>
      <p:sp>
        <p:nvSpPr>
          <p:cNvPr id="4" name="Slide Number Placeholder 3"/>
          <p:cNvSpPr>
            <a:spLocks noGrp="1"/>
          </p:cNvSpPr>
          <p:nvPr>
            <p:ph type="sldNum" sz="quarter" idx="5"/>
          </p:nvPr>
        </p:nvSpPr>
        <p:spPr/>
        <p:txBody>
          <a:bodyPr/>
          <a:lstStyle/>
          <a:p>
            <a:fld id="{666E312B-D6CE-4B76-9FDD-55E7BC38063D}" type="slidenum">
              <a:rPr lang="en-US" smtClean="0"/>
              <a:t>2</a:t>
            </a:fld>
            <a:endParaRPr lang="en-US"/>
          </a:p>
        </p:txBody>
      </p:sp>
    </p:spTree>
    <p:extLst>
      <p:ext uri="{BB962C8B-B14F-4D97-AF65-F5344CB8AC3E}">
        <p14:creationId xmlns:p14="http://schemas.microsoft.com/office/powerpoint/2010/main" val="2628668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 are some things to remember as you search, especially in databases. Quotation marks help to search for a specific phrase – if you’re searching a library catalog or a database, make sure to use them to look for a phrase or idea that has multiple words, like “conspiracy theory.” Note that these systems don’t process searches the same way that Google does; you have to think in keywords or key terms. Note that phrasing for the database search has “AND” – that’s called a Boolean search. You can also structure searches like “college students” OR “university students”. And even exclude a topic by saying “this” NOT “that”</a:t>
            </a:r>
          </a:p>
          <a:p>
            <a:endParaRPr lang="en-US" dirty="0"/>
          </a:p>
          <a:p>
            <a:r>
              <a:rPr lang="en-US" dirty="0"/>
              <a:t>And remind yourself that research is a process. You may look for resources, find a couple, and then need to learn more about what you found through another background search. You may even find that as you begin writing, you want another resource that can underscore a new point that you have for your paper. Remember to be flexible and use your search as a way to explore and learn more about your topic.</a:t>
            </a:r>
          </a:p>
        </p:txBody>
      </p:sp>
      <p:sp>
        <p:nvSpPr>
          <p:cNvPr id="4" name="Slide Number Placeholder 3"/>
          <p:cNvSpPr>
            <a:spLocks noGrp="1"/>
          </p:cNvSpPr>
          <p:nvPr>
            <p:ph type="sldNum" sz="quarter" idx="5"/>
          </p:nvPr>
        </p:nvSpPr>
        <p:spPr/>
        <p:txBody>
          <a:bodyPr/>
          <a:lstStyle/>
          <a:p>
            <a:fld id="{666E312B-D6CE-4B76-9FDD-55E7BC38063D}" type="slidenum">
              <a:rPr lang="en-US" smtClean="0"/>
              <a:t>3</a:t>
            </a:fld>
            <a:endParaRPr lang="en-US"/>
          </a:p>
        </p:txBody>
      </p:sp>
    </p:spTree>
    <p:extLst>
      <p:ext uri="{BB962C8B-B14F-4D97-AF65-F5344CB8AC3E}">
        <p14:creationId xmlns:p14="http://schemas.microsoft.com/office/powerpoint/2010/main" val="553111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with, I’m going to take you through the process that I might do as I work on a research paper. Let’s say I have been assigned to write about conspiracy theories. I don’t know what I might want to write about, so I do a Google background search for conspiracy theories. Hey! Wikipedia has a list of conspiracy theories. Let’s see if any sound interesting. As a parent, I’ve heard about anti-vaxxers, but I don’t know any specifics. When I look through this, I see that Andrew Wakefield was the doctor that did the disproved study that linked vaccinations to autism, so now I have a person to search for along with some key terms, like vaccination and autism. I make a note that this might be connected to measles outbreaks and conspiracies in Nigeria and Pakistan, in case I want to learn more about that, and that there have been bombings at vaccine clinics.</a:t>
            </a:r>
          </a:p>
          <a:p>
            <a:endParaRPr lang="en-US" dirty="0"/>
          </a:p>
          <a:p>
            <a:r>
              <a:rPr lang="en-US" dirty="0"/>
              <a:t>Now I’ve got some search terms for the library catalog.</a:t>
            </a:r>
          </a:p>
          <a:p>
            <a:pPr marL="171450" indent="-171450">
              <a:buFont typeface="Arial" panose="020B0604020202020204" pitchFamily="34" charset="0"/>
              <a:buChar char="•"/>
            </a:pPr>
            <a:r>
              <a:rPr lang="en-US" dirty="0"/>
              <a:t>Open library search and search for “Andrew Wakefield” and “vaccine”. Note the quotation marks, so that I’m not looking for just any Andrew. (Does anyone remember what this structure of a search is called? Boolean)</a:t>
            </a:r>
          </a:p>
          <a:p>
            <a:pPr marL="171450" indent="-171450">
              <a:buFont typeface="Arial" panose="020B0604020202020204" pitchFamily="34" charset="0"/>
              <a:buChar char="•"/>
            </a:pPr>
            <a:r>
              <a:rPr lang="en-US" dirty="0"/>
              <a:t>Show how to do the same search in the Advanced Search form, which can help to structure the Boolean search and categorize search terms like title, author, subject, etc. Show the drop-down menu that gives the options for AND/OR/NOT.</a:t>
            </a:r>
          </a:p>
          <a:p>
            <a:pPr marL="171450" indent="-171450">
              <a:buFont typeface="Arial" panose="020B0604020202020204" pitchFamily="34" charset="0"/>
              <a:buChar char="•"/>
            </a:pPr>
            <a:r>
              <a:rPr lang="en-US" dirty="0"/>
              <a:t>Show how to limit results by type of resource</a:t>
            </a:r>
          </a:p>
          <a:p>
            <a:pPr marL="628650" lvl="1" indent="-171450">
              <a:buFont typeface="Arial" panose="020B0604020202020204" pitchFamily="34" charset="0"/>
              <a:buChar char="•"/>
            </a:pPr>
            <a:r>
              <a:rPr lang="en-US" dirty="0"/>
              <a:t>I want to pick online resources,</a:t>
            </a:r>
          </a:p>
          <a:p>
            <a:pPr marL="628650" lvl="1" indent="-171450">
              <a:buFont typeface="Arial" panose="020B0604020202020204" pitchFamily="34" charset="0"/>
              <a:buChar char="•"/>
            </a:pPr>
            <a:r>
              <a:rPr lang="en-US" dirty="0"/>
              <a:t>Excluding a category like “reviews” (I don’t want to read a review of the resource, but the actual resource)</a:t>
            </a:r>
          </a:p>
          <a:p>
            <a:pPr marL="628650" lvl="1" indent="-171450">
              <a:buFont typeface="Arial" panose="020B0604020202020204" pitchFamily="34" charset="0"/>
              <a:buChar char="•"/>
            </a:pPr>
            <a:r>
              <a:rPr lang="en-US" dirty="0"/>
              <a:t>Limiting by copyright year.</a:t>
            </a:r>
          </a:p>
          <a:p>
            <a:pPr marL="171450" lvl="0" indent="-171450">
              <a:buFont typeface="Arial" panose="020B0604020202020204" pitchFamily="34" charset="0"/>
              <a:buChar char="•"/>
            </a:pPr>
            <a:r>
              <a:rPr lang="en-US" dirty="0"/>
              <a:t>Remember that scholars and academics may use different terms when writing articles and tagging them with keywords. I’m learning new possible key terms as I search – Note the title that refers to “vaccine hesitancy”. I write that down in my notes as another possible search term.</a:t>
            </a:r>
          </a:p>
          <a:p>
            <a:pPr marL="171450" lvl="0" indent="-171450">
              <a:buFont typeface="Arial" panose="020B0604020202020204" pitchFamily="34" charset="0"/>
              <a:buChar char="•"/>
            </a:pPr>
            <a:r>
              <a:rPr lang="en-US" dirty="0"/>
              <a:t>That book was published this year. It might give some good information on the topic that is recent. I open the listing to learn more about the resource. Show participants how it gives an overview of the title, including how to open the resource online, and links to other listings through author and subject header. Show how each subject header reflects a different component of the topic.</a:t>
            </a:r>
          </a:p>
          <a:p>
            <a:pPr marL="171450" lvl="0" indent="-171450">
              <a:buFont typeface="Arial" panose="020B0604020202020204" pitchFamily="34" charset="0"/>
              <a:buChar char="•"/>
            </a:pPr>
            <a:endParaRPr lang="en-US" dirty="0"/>
          </a:p>
          <a:p>
            <a:pPr marL="0" lvl="0" indent="0">
              <a:buFont typeface="Arial" panose="020B0604020202020204" pitchFamily="34" charset="0"/>
              <a:buNone/>
            </a:pPr>
            <a:r>
              <a:rPr lang="en-US" dirty="0"/>
              <a:t>So I like this book, but I want to find some articles too, since I know that books take a while to publish, while articles are published more quickly. I know that librarians at SMU Libraries have built research guides on a variety of topics to help you search databases by subject. These can help you focus your search within the scholarly publications for a chosen field. Let’s find a research guide that might be useful to learn about anti-vaccination theories.</a:t>
            </a:r>
          </a:p>
          <a:p>
            <a:pPr marL="171450" indent="-171450">
              <a:buFont typeface="Arial" panose="020B0604020202020204" pitchFamily="34" charset="0"/>
              <a:buChar char="•"/>
            </a:pPr>
            <a:endParaRPr lang="en-US" dirty="0"/>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Go back to the library home page and show the link for research guides.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Open the Biology guide.</a:t>
            </a:r>
          </a:p>
          <a:p>
            <a:pPr marL="285750" marR="0" lvl="0" indent="-28575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Open PubMed.</a:t>
            </a:r>
            <a:endParaRPr lang="en-US" sz="1800" kern="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Do the same search that I did in the library catalog. </a:t>
            </a:r>
          </a:p>
          <a:p>
            <a:pPr marL="285750" marR="0" lvl="0" indent="-28575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Try a search with a different search phrase – show how if I type in “vaccine” and a space, it suggests “vaccine hesitancy”. Take advantage of these suggested search terms as they are likely to be tagged in the resources.</a:t>
            </a:r>
            <a:endParaRPr lang="en-US" sz="1800" kern="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Open a resource to show that many abstracts also list keywords, which can suggest new search terms.</a:t>
            </a:r>
            <a:endParaRPr lang="en-US" sz="1800" kern="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66E312B-D6CE-4B76-9FDD-55E7BC38063D}" type="slidenum">
              <a:rPr lang="en-US" smtClean="0"/>
              <a:t>4</a:t>
            </a:fld>
            <a:endParaRPr lang="en-US"/>
          </a:p>
        </p:txBody>
      </p:sp>
    </p:spTree>
    <p:extLst>
      <p:ext uri="{BB962C8B-B14F-4D97-AF65-F5344CB8AC3E}">
        <p14:creationId xmlns:p14="http://schemas.microsoft.com/office/powerpoint/2010/main" val="143562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dirty="0">
                <a:solidFill>
                  <a:srgbClr val="000000"/>
                </a:solidFill>
                <a:latin typeface="Calibri" panose="020F0502020204030204" pitchFamily="34" charset="0"/>
              </a:rPr>
              <a:t>Ask for a sample topic from the group. Ask for suggestions to complete a similar process but as a group – where can I find information? What search terms should I use? (Use this discussion to elaborate on synonyms and different forms of a word, like vaccine and vaccination.) How can I limit or expand my search? How can I edit or revise the search to find related but different resources? Work through the same process (background search, library catalog search, database search) to explore a new topic together.</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66E312B-D6CE-4B76-9FDD-55E7BC38063D}" type="slidenum">
              <a:rPr lang="en-US" smtClean="0"/>
              <a:t>5</a:t>
            </a:fld>
            <a:endParaRPr lang="en-US"/>
          </a:p>
        </p:txBody>
      </p:sp>
    </p:spTree>
    <p:extLst>
      <p:ext uri="{BB962C8B-B14F-4D97-AF65-F5344CB8AC3E}">
        <p14:creationId xmlns:p14="http://schemas.microsoft.com/office/powerpoint/2010/main" val="3717195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dirty="0">
                <a:solidFill>
                  <a:srgbClr val="000000"/>
                </a:solidFill>
                <a:latin typeface="Calibri" panose="020F0502020204030204" pitchFamily="34" charset="0"/>
              </a:rPr>
              <a:t>Now it’s your turn. Split into small groups and try to do these searches on your own. Where would you look? And how would you structure those searches?</a:t>
            </a:r>
          </a:p>
          <a:p>
            <a:pPr algn="l" rtl="0" fontAlgn="base"/>
            <a:endParaRPr lang="en-US" sz="1900" b="0" i="0" dirty="0">
              <a:solidFill>
                <a:srgbClr val="000000"/>
              </a:solidFill>
              <a:effectLst/>
              <a:latin typeface="Calibri" panose="020F0502020204030204" pitchFamily="34" charset="0"/>
            </a:endParaRPr>
          </a:p>
          <a:p>
            <a:pPr algn="l" rtl="0" fontAlgn="base"/>
            <a:r>
              <a:rPr lang="en-US" sz="1900" b="0" i="0" dirty="0">
                <a:solidFill>
                  <a:srgbClr val="000000"/>
                </a:solidFill>
                <a:effectLst/>
                <a:latin typeface="Calibri" panose="020F0502020204030204" pitchFamily="34" charset="0"/>
              </a:rPr>
              <a:t>Walk around the classroom to talk with groups individually about how they are looking for information. See where they are getting stuck. Are they applying what we have already discussed?</a:t>
            </a:r>
          </a:p>
          <a:p>
            <a:pPr algn="l" rtl="0" fontAlgn="base"/>
            <a:endParaRPr lang="en-US" sz="1900" b="0" i="0" dirty="0">
              <a:solidFill>
                <a:srgbClr val="000000"/>
              </a:solidFill>
              <a:effectLst/>
              <a:latin typeface="Calibri" panose="020F0502020204030204" pitchFamily="34" charset="0"/>
            </a:endParaRPr>
          </a:p>
          <a:p>
            <a:pPr algn="l" rtl="0" fontAlgn="base"/>
            <a:r>
              <a:rPr lang="en-US" sz="1900" b="0" i="0" dirty="0">
                <a:solidFill>
                  <a:srgbClr val="000000"/>
                </a:solidFill>
                <a:effectLst/>
                <a:latin typeface="Calibri" panose="020F0502020204030204" pitchFamily="34" charset="0"/>
              </a:rPr>
              <a:t>As time for the workshop draws to a close, discuss what they were asked to write down – where they looked, what search terms they used, and what they found. What was helpful in the search tips and demonstration when they were looking on their own for resources?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66E312B-D6CE-4B76-9FDD-55E7BC38063D}" type="slidenum">
              <a:rPr lang="en-US" smtClean="0"/>
              <a:t>6</a:t>
            </a:fld>
            <a:endParaRPr lang="en-US"/>
          </a:p>
        </p:txBody>
      </p:sp>
    </p:spTree>
    <p:extLst>
      <p:ext uri="{BB962C8B-B14F-4D97-AF65-F5344CB8AC3E}">
        <p14:creationId xmlns:p14="http://schemas.microsoft.com/office/powerpoint/2010/main" val="318354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dirty="0">
                <a:solidFill>
                  <a:srgbClr val="000000"/>
                </a:solidFill>
                <a:latin typeface="Calibri" panose="020F0502020204030204" pitchFamily="34" charset="0"/>
              </a:rPr>
              <a:t>Citations can feel difficult. Use online guides to help check your work.</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66E312B-D6CE-4B76-9FDD-55E7BC38063D}" type="slidenum">
              <a:rPr lang="en-US" smtClean="0"/>
              <a:t>7</a:t>
            </a:fld>
            <a:endParaRPr lang="en-US"/>
          </a:p>
        </p:txBody>
      </p:sp>
    </p:spTree>
    <p:extLst>
      <p:ext uri="{BB962C8B-B14F-4D97-AF65-F5344CB8AC3E}">
        <p14:creationId xmlns:p14="http://schemas.microsoft.com/office/powerpoint/2010/main" val="1879495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We are here to help! You can make an appointment with me or another research librarian for a 30-minute consult to discuss your topic and research.</a:t>
            </a:r>
          </a:p>
        </p:txBody>
      </p:sp>
      <p:sp>
        <p:nvSpPr>
          <p:cNvPr id="4" name="Slide Number Placeholder 3"/>
          <p:cNvSpPr>
            <a:spLocks noGrp="1"/>
          </p:cNvSpPr>
          <p:nvPr>
            <p:ph type="sldNum" sz="quarter" idx="5"/>
          </p:nvPr>
        </p:nvSpPr>
        <p:spPr/>
        <p:txBody>
          <a:bodyPr/>
          <a:lstStyle/>
          <a:p>
            <a:fld id="{666E312B-D6CE-4B76-9FDD-55E7BC38063D}" type="slidenum">
              <a:rPr lang="en-US" smtClean="0"/>
              <a:t>8</a:t>
            </a:fld>
            <a:endParaRPr lang="en-US"/>
          </a:p>
        </p:txBody>
      </p:sp>
    </p:spTree>
    <p:extLst>
      <p:ext uri="{BB962C8B-B14F-4D97-AF65-F5344CB8AC3E}">
        <p14:creationId xmlns:p14="http://schemas.microsoft.com/office/powerpoint/2010/main" val="2151938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The writing center is also available for one-on-one consultations. These are also usually 30-minute consultations.</a:t>
            </a:r>
          </a:p>
        </p:txBody>
      </p:sp>
      <p:sp>
        <p:nvSpPr>
          <p:cNvPr id="4" name="Slide Number Placeholder 3"/>
          <p:cNvSpPr>
            <a:spLocks noGrp="1"/>
          </p:cNvSpPr>
          <p:nvPr>
            <p:ph type="sldNum" sz="quarter" idx="5"/>
          </p:nvPr>
        </p:nvSpPr>
        <p:spPr/>
        <p:txBody>
          <a:bodyPr/>
          <a:lstStyle/>
          <a:p>
            <a:fld id="{666E312B-D6CE-4B76-9FDD-55E7BC38063D}" type="slidenum">
              <a:rPr lang="en-US" smtClean="0"/>
              <a:t>9</a:t>
            </a:fld>
            <a:endParaRPr lang="en-US"/>
          </a:p>
        </p:txBody>
      </p:sp>
    </p:spTree>
    <p:extLst>
      <p:ext uri="{BB962C8B-B14F-4D97-AF65-F5344CB8AC3E}">
        <p14:creationId xmlns:p14="http://schemas.microsoft.com/office/powerpoint/2010/main" val="2862641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pPr/>
              <a:t>5/2/2021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040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007461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800608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5/2/2021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70903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5/2/2021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197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5/2/2021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98128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5/2/2021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635801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5/2/2021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67074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7DE6118-2437-4B30-8E3C-4D2BE6020583}" type="datetimeFigureOut">
              <a:rPr lang="en-US" smtClean="0"/>
              <a:t>5/2/2021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26762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7DE6118-2437-4B30-8E3C-4D2BE6020583}" type="datetimeFigureOut">
              <a:rPr lang="en-US" smtClean="0"/>
              <a:pPr/>
              <a:t>5/2/2021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2286115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DE6118-2437-4B30-8E3C-4D2BE6020583}" type="datetimeFigureOut">
              <a:rPr lang="en-US" smtClean="0"/>
              <a:pPr/>
              <a:t>5/2/2021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pPr/>
              <a:t>‹#›</a:t>
            </a:fld>
            <a:endParaRPr lang="en-US" dirty="0"/>
          </a:p>
        </p:txBody>
      </p:sp>
    </p:spTree>
    <p:extLst>
      <p:ext uri="{BB962C8B-B14F-4D97-AF65-F5344CB8AC3E}">
        <p14:creationId xmlns:p14="http://schemas.microsoft.com/office/powerpoint/2010/main" val="1460547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7DE6118-2437-4B30-8E3C-4D2BE6020583}" type="datetimeFigureOut">
              <a:rPr lang="en-US" smtClean="0"/>
              <a:pPr/>
              <a:t>5/2/2021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69E57DC2-970A-4B3E-BB1C-7A09969E49DF}"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95785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mailto:joannab@mail.smu.edu"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libcal.smu.edu/appointments?lid=496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hyperlink" Target="https://guides.smu.edu/searchstrategies/databas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353/pla.2019.000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mailto:joannab@smu.edu" TargetMode="External"/><Relationship Id="rId4" Type="http://schemas.openxmlformats.org/officeDocument/2006/relationships/hyperlink" Target="https://libcal.smu.edu/appointments?lid=496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smu.edu/Provost/ProvostOffice/SAES/StudentSupport/SASP/Services/WritingCenter/WCSchedu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94783-3400-4433-8701-7AACA8133106}"/>
              </a:ext>
            </a:extLst>
          </p:cNvPr>
          <p:cNvSpPr>
            <a:spLocks noGrp="1"/>
          </p:cNvSpPr>
          <p:nvPr>
            <p:ph type="title"/>
          </p:nvPr>
        </p:nvSpPr>
        <p:spPr/>
        <p:txBody>
          <a:bodyPr/>
          <a:lstStyle/>
          <a:p>
            <a:r>
              <a:rPr lang="en-US" dirty="0"/>
              <a:t>Search Strategies</a:t>
            </a:r>
          </a:p>
        </p:txBody>
      </p:sp>
      <p:sp>
        <p:nvSpPr>
          <p:cNvPr id="3" name="Subtitle 2">
            <a:extLst>
              <a:ext uri="{FF2B5EF4-FFF2-40B4-BE49-F238E27FC236}">
                <a16:creationId xmlns:a16="http://schemas.microsoft.com/office/drawing/2014/main" id="{4C94F3FF-7E0F-456D-85FC-6C34D1D4804E}"/>
              </a:ext>
            </a:extLst>
          </p:cNvPr>
          <p:cNvSpPr>
            <a:spLocks noGrp="1"/>
          </p:cNvSpPr>
          <p:nvPr>
            <p:ph type="body" idx="1"/>
          </p:nvPr>
        </p:nvSpPr>
        <p:spPr/>
        <p:txBody>
          <a:bodyPr>
            <a:normAutofit fontScale="85000" lnSpcReduction="20000"/>
          </a:bodyPr>
          <a:lstStyle/>
          <a:p>
            <a:r>
              <a:rPr lang="en-US" dirty="0"/>
              <a:t>Joanna Russell Bliss</a:t>
            </a:r>
          </a:p>
          <a:p>
            <a:r>
              <a:rPr lang="en-US" dirty="0"/>
              <a:t>Research &amp; User Experience Intern</a:t>
            </a:r>
          </a:p>
          <a:p>
            <a:r>
              <a:rPr lang="en-US" dirty="0"/>
              <a:t>Fondren Library</a:t>
            </a:r>
          </a:p>
        </p:txBody>
      </p:sp>
    </p:spTree>
    <p:extLst>
      <p:ext uri="{BB962C8B-B14F-4D97-AF65-F5344CB8AC3E}">
        <p14:creationId xmlns:p14="http://schemas.microsoft.com/office/powerpoint/2010/main" val="7885418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38E91-487C-4DAB-835E-D117CBDA7F63}"/>
              </a:ext>
            </a:extLst>
          </p:cNvPr>
          <p:cNvSpPr>
            <a:spLocks noGrp="1"/>
          </p:cNvSpPr>
          <p:nvPr>
            <p:ph type="title"/>
          </p:nvPr>
        </p:nvSpPr>
        <p:spPr>
          <a:xfrm>
            <a:off x="5181601" y="634946"/>
            <a:ext cx="6368142" cy="1450757"/>
          </a:xfrm>
        </p:spPr>
        <p:txBody>
          <a:bodyPr>
            <a:normAutofit/>
          </a:bodyPr>
          <a:lstStyle/>
          <a:p>
            <a:r>
              <a:rPr lang="en-US" sz="5000" dirty="0"/>
              <a:t>Need help </a:t>
            </a:r>
            <a:br>
              <a:rPr lang="en-US" sz="5000" dirty="0"/>
            </a:br>
            <a:r>
              <a:rPr lang="en-US" sz="5000" dirty="0"/>
              <a:t>putting it all together?</a:t>
            </a:r>
          </a:p>
        </p:txBody>
      </p:sp>
      <p:pic>
        <p:nvPicPr>
          <p:cNvPr id="5" name="Picture 4" descr="People working together">
            <a:extLst>
              <a:ext uri="{FF2B5EF4-FFF2-40B4-BE49-F238E27FC236}">
                <a16:creationId xmlns:a16="http://schemas.microsoft.com/office/drawing/2014/main" id="{D61403C8-0FEB-41F1-9140-FB6603350375}"/>
              </a:ext>
            </a:extLst>
          </p:cNvPr>
          <p:cNvPicPr>
            <a:picLocks noChangeAspect="1"/>
          </p:cNvPicPr>
          <p:nvPr/>
        </p:nvPicPr>
        <p:blipFill>
          <a:blip r:embed="rId3"/>
          <a:srcRect l="27418" r="27418"/>
          <a:stretch/>
        </p:blipFill>
        <p:spPr>
          <a:xfrm>
            <a:off x="20" y="-12128"/>
            <a:ext cx="4654276" cy="6870127"/>
          </a:xfrm>
          <a:prstGeom prst="rect">
            <a:avLst/>
          </a:prstGeom>
        </p:spPr>
      </p:pic>
      <p:cxnSp>
        <p:nvCxnSpPr>
          <p:cNvPr id="31" name="Straight Connector 3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BE55BB-007C-493A-B0D3-6A54C5C444E2}"/>
              </a:ext>
            </a:extLst>
          </p:cNvPr>
          <p:cNvSpPr>
            <a:spLocks noGrp="1"/>
          </p:cNvSpPr>
          <p:nvPr>
            <p:ph idx="1"/>
          </p:nvPr>
        </p:nvSpPr>
        <p:spPr>
          <a:xfrm>
            <a:off x="5181601" y="2198914"/>
            <a:ext cx="6368142" cy="3670180"/>
          </a:xfrm>
        </p:spPr>
        <p:txBody>
          <a:bodyPr>
            <a:normAutofit/>
          </a:bodyPr>
          <a:lstStyle/>
          <a:p>
            <a:r>
              <a:rPr lang="en-US" dirty="0"/>
              <a:t>We also have two drop-in labs a week that have both a writing tutor and a librarian ready to help. </a:t>
            </a:r>
          </a:p>
          <a:p>
            <a:pPr lvl="1"/>
            <a:r>
              <a:rPr lang="en-US" dirty="0"/>
              <a:t>At the A-LEC: Tuesdays, 4:00 – 5:30 p.m. </a:t>
            </a:r>
          </a:p>
          <a:p>
            <a:pPr lvl="1"/>
            <a:r>
              <a:rPr lang="en-US" dirty="0"/>
              <a:t>At Fondren Library: Wednesdays, 12:00 – 1:30 p.m.</a:t>
            </a:r>
          </a:p>
        </p:txBody>
      </p:sp>
    </p:spTree>
    <p:extLst>
      <p:ext uri="{BB962C8B-B14F-4D97-AF65-F5344CB8AC3E}">
        <p14:creationId xmlns:p14="http://schemas.microsoft.com/office/powerpoint/2010/main" val="197500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99000"/>
                <a:satMod val="140000"/>
              </a:schemeClr>
            </a:gs>
            <a:gs pos="65000">
              <a:schemeClr val="bg2">
                <a:tint val="100000"/>
                <a:shade val="80000"/>
                <a:satMod val="130000"/>
              </a:schemeClr>
            </a:gs>
            <a:gs pos="100000">
              <a:schemeClr val="bg2">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BDCECDC-EEE3-4128-AA5E-82A8C0879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260EDE0-989C-4E16-AF94-F652294D8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F0CF5BD-D599-4E46-ACA5-B5D70635E5F5}"/>
              </a:ext>
            </a:extLst>
          </p:cNvPr>
          <p:cNvSpPr>
            <a:spLocks noGrp="1"/>
          </p:cNvSpPr>
          <p:nvPr>
            <p:ph type="subTitle" idx="1"/>
          </p:nvPr>
        </p:nvSpPr>
        <p:spPr>
          <a:xfrm>
            <a:off x="1100051" y="5225240"/>
            <a:ext cx="10058400" cy="1143000"/>
          </a:xfrm>
        </p:spPr>
        <p:txBody>
          <a:bodyPr>
            <a:normAutofit/>
          </a:bodyPr>
          <a:lstStyle/>
          <a:p>
            <a:pPr lvl="1"/>
            <a:r>
              <a:rPr lang="en-US" dirty="0">
                <a:solidFill>
                  <a:schemeClr val="tx1"/>
                </a:solidFill>
                <a:hlinkClick r:id="rId3">
                  <a:extLst>
                    <a:ext uri="{A12FA001-AC4F-418D-AE19-62706E023703}">
                      <ahyp:hlinkClr xmlns:ahyp="http://schemas.microsoft.com/office/drawing/2018/hyperlinkcolor" val="tx"/>
                    </a:ext>
                  </a:extLst>
                </a:hlinkClick>
              </a:rPr>
              <a:t>joannab@smu.edu</a:t>
            </a:r>
            <a:r>
              <a:rPr lang="en-US" dirty="0">
                <a:solidFill>
                  <a:schemeClr val="tx1"/>
                </a:solidFill>
              </a:rPr>
              <a:t> </a:t>
            </a:r>
          </a:p>
          <a:p>
            <a:pPr lvl="1"/>
            <a:r>
              <a:rPr lang="en-US" dirty="0">
                <a:solidFill>
                  <a:schemeClr val="tx1"/>
                </a:solidFill>
                <a:hlinkClick r:id="rId4">
                  <a:extLst>
                    <a:ext uri="{A12FA001-AC4F-418D-AE19-62706E023703}">
                      <ahyp:hlinkClr xmlns:ahyp="http://schemas.microsoft.com/office/drawing/2018/hyperlinkcolor" val="tx"/>
                    </a:ext>
                  </a:extLst>
                </a:hlinkClick>
              </a:rPr>
              <a:t>libcal.smu.edu/</a:t>
            </a:r>
            <a:r>
              <a:rPr lang="en-US" dirty="0" err="1">
                <a:solidFill>
                  <a:schemeClr val="tx1"/>
                </a:solidFill>
                <a:hlinkClick r:id="rId4">
                  <a:extLst>
                    <a:ext uri="{A12FA001-AC4F-418D-AE19-62706E023703}">
                      <ahyp:hlinkClr xmlns:ahyp="http://schemas.microsoft.com/office/drawing/2018/hyperlinkcolor" val="tx"/>
                    </a:ext>
                  </a:extLst>
                </a:hlinkClick>
              </a:rPr>
              <a:t>appointments?lid</a:t>
            </a:r>
            <a:r>
              <a:rPr lang="en-US" dirty="0">
                <a:solidFill>
                  <a:schemeClr val="tx1"/>
                </a:solidFill>
                <a:hlinkClick r:id="rId4">
                  <a:extLst>
                    <a:ext uri="{A12FA001-AC4F-418D-AE19-62706E023703}">
                      <ahyp:hlinkClr xmlns:ahyp="http://schemas.microsoft.com/office/drawing/2018/hyperlinkcolor" val="tx"/>
                    </a:ext>
                  </a:extLst>
                </a:hlinkClick>
              </a:rPr>
              <a:t>=4962</a:t>
            </a:r>
            <a:r>
              <a:rPr lang="en-US" dirty="0">
                <a:solidFill>
                  <a:schemeClr val="tx1"/>
                </a:solidFill>
              </a:rPr>
              <a:t> </a:t>
            </a:r>
          </a:p>
        </p:txBody>
      </p:sp>
      <p:sp>
        <p:nvSpPr>
          <p:cNvPr id="12" name="Rectangle 11">
            <a:extLst>
              <a:ext uri="{FF2B5EF4-FFF2-40B4-BE49-F238E27FC236}">
                <a16:creationId xmlns:a16="http://schemas.microsoft.com/office/drawing/2014/main" id="{1F3985C0-E548-44D2-B30E-F3E42DADE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88952" cy="4970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A42F21E-FBC2-4CEA-89CC-6BD296AF1B33}"/>
              </a:ext>
            </a:extLst>
          </p:cNvPr>
          <p:cNvSpPr>
            <a:spLocks noGrp="1"/>
          </p:cNvSpPr>
          <p:nvPr>
            <p:ph type="ctrTitle"/>
          </p:nvPr>
        </p:nvSpPr>
        <p:spPr>
          <a:xfrm>
            <a:off x="1097280" y="758952"/>
            <a:ext cx="10058400" cy="3892168"/>
          </a:xfrm>
        </p:spPr>
        <p:txBody>
          <a:bodyPr>
            <a:normAutofit/>
          </a:bodyPr>
          <a:lstStyle/>
          <a:p>
            <a:r>
              <a:rPr lang="en-US" dirty="0">
                <a:solidFill>
                  <a:srgbClr val="FFFFFF"/>
                </a:solidFill>
              </a:rPr>
              <a:t>Good luck </a:t>
            </a:r>
            <a:br>
              <a:rPr lang="en-US" dirty="0">
                <a:solidFill>
                  <a:srgbClr val="FFFFFF"/>
                </a:solidFill>
              </a:rPr>
            </a:br>
            <a:r>
              <a:rPr lang="en-US" dirty="0">
                <a:solidFill>
                  <a:srgbClr val="FFFFFF"/>
                </a:solidFill>
              </a:rPr>
              <a:t>with your research!</a:t>
            </a:r>
          </a:p>
        </p:txBody>
      </p:sp>
    </p:spTree>
    <p:extLst>
      <p:ext uri="{BB962C8B-B14F-4D97-AF65-F5344CB8AC3E}">
        <p14:creationId xmlns:p14="http://schemas.microsoft.com/office/powerpoint/2010/main" val="102287514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73734CDA-1CE8-4F1C-B0B3-AAB252B01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38E91-487C-4DAB-835E-D117CBDA7F63}"/>
              </a:ext>
            </a:extLst>
          </p:cNvPr>
          <p:cNvSpPr>
            <a:spLocks noGrp="1"/>
          </p:cNvSpPr>
          <p:nvPr>
            <p:ph type="title"/>
          </p:nvPr>
        </p:nvSpPr>
        <p:spPr>
          <a:xfrm>
            <a:off x="4974771" y="634946"/>
            <a:ext cx="6574972" cy="1450757"/>
          </a:xfrm>
        </p:spPr>
        <p:txBody>
          <a:bodyPr>
            <a:normAutofit/>
          </a:bodyPr>
          <a:lstStyle/>
          <a:p>
            <a:r>
              <a:rPr lang="en-US"/>
              <a:t>Before we get started…</a:t>
            </a:r>
          </a:p>
        </p:txBody>
      </p:sp>
      <p:pic>
        <p:nvPicPr>
          <p:cNvPr id="23" name="Graphic 22" descr="Magnifying glass">
            <a:extLst>
              <a:ext uri="{FF2B5EF4-FFF2-40B4-BE49-F238E27FC236}">
                <a16:creationId xmlns:a16="http://schemas.microsoft.com/office/drawing/2014/main" id="{4779F618-066D-4439-B2F6-5209640A11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99" y="1296626"/>
            <a:ext cx="4001315" cy="4001315"/>
          </a:xfrm>
          <a:prstGeom prst="rect">
            <a:avLst/>
          </a:prstGeom>
        </p:spPr>
      </p:pic>
      <p:cxnSp>
        <p:nvCxnSpPr>
          <p:cNvPr id="28" name="Straight Connector 27">
            <a:extLst>
              <a:ext uri="{FF2B5EF4-FFF2-40B4-BE49-F238E27FC236}">
                <a16:creationId xmlns:a16="http://schemas.microsoft.com/office/drawing/2014/main" id="{D7143990-FA50-4B23-AE6D-E17D22F526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BE55BB-007C-493A-B0D3-6A54C5C444E2}"/>
              </a:ext>
            </a:extLst>
          </p:cNvPr>
          <p:cNvSpPr>
            <a:spLocks noGrp="1"/>
          </p:cNvSpPr>
          <p:nvPr>
            <p:ph idx="1"/>
          </p:nvPr>
        </p:nvSpPr>
        <p:spPr>
          <a:xfrm>
            <a:off x="4974769" y="2198914"/>
            <a:ext cx="6574973" cy="3670180"/>
          </a:xfrm>
        </p:spPr>
        <p:txBody>
          <a:bodyPr>
            <a:normAutofit/>
          </a:bodyPr>
          <a:lstStyle/>
          <a:p>
            <a:pPr lvl="1"/>
            <a:endParaRPr lang="en-US" dirty="0"/>
          </a:p>
          <a:p>
            <a:pPr lvl="1"/>
            <a:r>
              <a:rPr lang="en-US" dirty="0"/>
              <a:t>Where do you search for resources when you start working on an assignment? Write down any and all websites or places you go to look for information.</a:t>
            </a:r>
          </a:p>
          <a:p>
            <a:pPr lvl="1"/>
            <a:endParaRPr lang="en-US" dirty="0"/>
          </a:p>
          <a:p>
            <a:pPr lvl="1"/>
            <a:endParaRPr lang="en-US" dirty="0"/>
          </a:p>
          <a:p>
            <a:pPr lvl="1"/>
            <a:r>
              <a:rPr lang="en-US" dirty="0"/>
              <a:t>How do you determine what to write in the search box? Give an example of a topic and what you would type to look for when searching for related resources.</a:t>
            </a:r>
          </a:p>
        </p:txBody>
      </p:sp>
      <p:sp>
        <p:nvSpPr>
          <p:cNvPr id="30" name="Rectangle 29">
            <a:extLst>
              <a:ext uri="{FF2B5EF4-FFF2-40B4-BE49-F238E27FC236}">
                <a16:creationId xmlns:a16="http://schemas.microsoft.com/office/drawing/2014/main" id="{29765C2F-E3D0-4261-9A4A-F97B2C609A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a:extLst>
              <a:ext uri="{FF2B5EF4-FFF2-40B4-BE49-F238E27FC236}">
                <a16:creationId xmlns:a16="http://schemas.microsoft.com/office/drawing/2014/main" id="{6638892E-C2A5-4DB9-B4D3-22B4DA4B3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60147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697175C-4AF6-4112-8F23-B5E5396B5EF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Search tips</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F35267B-661B-4200-8A1D-BAE67E4A2855}"/>
              </a:ext>
            </a:extLst>
          </p:cNvPr>
          <p:cNvSpPr>
            <a:spLocks noGrp="1"/>
          </p:cNvSpPr>
          <p:nvPr>
            <p:ph idx="1"/>
          </p:nvPr>
        </p:nvSpPr>
        <p:spPr>
          <a:xfrm>
            <a:off x="4742016" y="605896"/>
            <a:ext cx="6413663" cy="5646208"/>
          </a:xfrm>
        </p:spPr>
        <p:txBody>
          <a:bodyPr anchor="ctr">
            <a:normAutofit/>
          </a:bodyPr>
          <a:lstStyle/>
          <a:p>
            <a:pPr>
              <a:spcAft>
                <a:spcPts val="1800"/>
              </a:spcAft>
            </a:pPr>
            <a:r>
              <a:rPr lang="en-US" sz="1500" dirty="0"/>
              <a:t>Use quotation marks around a phrase for results that only have those words in that order.​ If you search for Gone With the Wind, the search engine will search for “Gone” and “With” and “The” and “Wind”. But if you search for “Gone With the Wind,” you’ll find resources related to the book and movie.</a:t>
            </a:r>
          </a:p>
          <a:p>
            <a:pPr>
              <a:spcAft>
                <a:spcPts val="1800"/>
              </a:spcAft>
            </a:pPr>
            <a:r>
              <a:rPr lang="en-US" sz="1500" dirty="0"/>
              <a:t>Focus on keywords rather than a complete question.​</a:t>
            </a:r>
          </a:p>
          <a:p>
            <a:pPr lvl="1">
              <a:spcAft>
                <a:spcPts val="1800"/>
              </a:spcAft>
            </a:pPr>
            <a:r>
              <a:rPr lang="en-US" sz="1500" dirty="0"/>
              <a:t>Internet search: What is the relationship between conspiracy theories and political campaigns?​</a:t>
            </a:r>
          </a:p>
          <a:p>
            <a:pPr lvl="1">
              <a:spcAft>
                <a:spcPts val="1800"/>
              </a:spcAft>
            </a:pPr>
            <a:r>
              <a:rPr lang="en-US" sz="1500" dirty="0"/>
              <a:t>Database search: "conspiracy theory" and "political campaign"​</a:t>
            </a:r>
          </a:p>
          <a:p>
            <a:pPr>
              <a:spcAft>
                <a:spcPts val="1800"/>
              </a:spcAft>
            </a:pPr>
            <a:r>
              <a:rPr lang="en-US" sz="1500" dirty="0"/>
              <a:t>Keywords retrieve many results, some of which will be irrelevant. Try searches for alternate terms or synonyms.​ Use tools in the library catalog and databases to help filter results.</a:t>
            </a:r>
          </a:p>
          <a:p>
            <a:pPr>
              <a:spcAft>
                <a:spcPts val="1800"/>
              </a:spcAft>
            </a:pPr>
            <a:r>
              <a:rPr lang="en-US" sz="1500" dirty="0"/>
              <a:t>Remember that searching for resources is a process; if you have a topic in mind and are searching by subject, you’ll rarely find what you need with a single search. Be prepared to be flexible, try different search terms, and revise your search as you learn more about your topic.</a:t>
            </a:r>
          </a:p>
          <a:p>
            <a:pPr>
              <a:spcAft>
                <a:spcPts val="1800"/>
              </a:spcAft>
            </a:pPr>
            <a:r>
              <a:rPr lang="en-US" sz="1500" dirty="0"/>
              <a:t>For more search tips, see this research guide: </a:t>
            </a:r>
            <a:r>
              <a:rPr lang="en-US" sz="1500" dirty="0">
                <a:hlinkClick r:id="rId3"/>
              </a:rPr>
              <a:t>guides.smu.edu/</a:t>
            </a:r>
            <a:r>
              <a:rPr lang="en-US" sz="1500" dirty="0" err="1">
                <a:hlinkClick r:id="rId3"/>
              </a:rPr>
              <a:t>searchstrategies</a:t>
            </a:r>
            <a:r>
              <a:rPr lang="en-US" sz="1500" dirty="0">
                <a:hlinkClick r:id="rId3"/>
              </a:rPr>
              <a:t>/databases </a:t>
            </a:r>
            <a:endParaRPr lang="en-US" sz="1500" dirty="0"/>
          </a:p>
        </p:txBody>
      </p:sp>
    </p:spTree>
    <p:extLst>
      <p:ext uri="{BB962C8B-B14F-4D97-AF65-F5344CB8AC3E}">
        <p14:creationId xmlns:p14="http://schemas.microsoft.com/office/powerpoint/2010/main" val="2084019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37A6-C5C5-4380-955B-9F7640F881B2}"/>
              </a:ext>
            </a:extLst>
          </p:cNvPr>
          <p:cNvSpPr>
            <a:spLocks noGrp="1"/>
          </p:cNvSpPr>
          <p:nvPr>
            <p:ph type="title"/>
          </p:nvPr>
        </p:nvSpPr>
        <p:spPr/>
        <p:txBody>
          <a:bodyPr/>
          <a:lstStyle/>
          <a:p>
            <a:r>
              <a:rPr lang="en-US" dirty="0"/>
              <a:t>Demonstration</a:t>
            </a:r>
          </a:p>
        </p:txBody>
      </p:sp>
      <p:sp>
        <p:nvSpPr>
          <p:cNvPr id="3" name="Content Placeholder 2">
            <a:extLst>
              <a:ext uri="{FF2B5EF4-FFF2-40B4-BE49-F238E27FC236}">
                <a16:creationId xmlns:a16="http://schemas.microsoft.com/office/drawing/2014/main" id="{04BDB19E-2E8F-43E8-9598-6FE8C8D1BF29}"/>
              </a:ext>
            </a:extLst>
          </p:cNvPr>
          <p:cNvSpPr>
            <a:spLocks noGrp="1"/>
          </p:cNvSpPr>
          <p:nvPr>
            <p:ph idx="1"/>
          </p:nvPr>
        </p:nvSpPr>
        <p:spPr/>
        <p:txBody>
          <a:bodyPr/>
          <a:lstStyle/>
          <a:p>
            <a:pPr>
              <a:spcAft>
                <a:spcPts val="600"/>
              </a:spcAft>
            </a:pPr>
            <a:r>
              <a:rPr lang="en-US" dirty="0"/>
              <a:t>Background search</a:t>
            </a:r>
          </a:p>
          <a:p>
            <a:pPr lvl="1">
              <a:spcAft>
                <a:spcPts val="600"/>
              </a:spcAft>
            </a:pPr>
            <a:r>
              <a:rPr lang="en-US" dirty="0"/>
              <a:t>Searching on sites like Google and Wikipedia.</a:t>
            </a:r>
          </a:p>
          <a:p>
            <a:pPr lvl="1">
              <a:spcAft>
                <a:spcPts val="600"/>
              </a:spcAft>
            </a:pPr>
            <a:r>
              <a:rPr lang="en-US" dirty="0"/>
              <a:t>Allows you to learn more about your topic – you probably won’t cite what you find, but it helps to create search terms and decide where to search further.</a:t>
            </a:r>
          </a:p>
          <a:p>
            <a:pPr>
              <a:spcAft>
                <a:spcPts val="600"/>
              </a:spcAft>
            </a:pPr>
            <a:r>
              <a:rPr lang="en-US" dirty="0"/>
              <a:t>Library catalog (everything search)</a:t>
            </a:r>
          </a:p>
          <a:p>
            <a:pPr lvl="1">
              <a:spcAft>
                <a:spcPts val="600"/>
              </a:spcAft>
            </a:pPr>
            <a:r>
              <a:rPr lang="en-US" dirty="0"/>
              <a:t>Filtering by copyright year and type of resource.</a:t>
            </a:r>
          </a:p>
          <a:p>
            <a:pPr lvl="1">
              <a:spcAft>
                <a:spcPts val="600"/>
              </a:spcAft>
            </a:pPr>
            <a:r>
              <a:rPr lang="en-US" dirty="0"/>
              <a:t>Looking at a listing to learn more about the resource and my topic.</a:t>
            </a:r>
          </a:p>
          <a:p>
            <a:pPr>
              <a:spcAft>
                <a:spcPts val="600"/>
              </a:spcAft>
            </a:pPr>
            <a:r>
              <a:rPr lang="en-US" dirty="0"/>
              <a:t>Research guides</a:t>
            </a:r>
          </a:p>
          <a:p>
            <a:pPr lvl="1">
              <a:spcAft>
                <a:spcPts val="600"/>
              </a:spcAft>
            </a:pPr>
            <a:r>
              <a:rPr lang="en-US" dirty="0"/>
              <a:t>Looking through the databases – what might relate to your topic?</a:t>
            </a:r>
          </a:p>
          <a:p>
            <a:pPr lvl="1">
              <a:spcAft>
                <a:spcPts val="600"/>
              </a:spcAft>
            </a:pPr>
            <a:r>
              <a:rPr lang="en-US" dirty="0"/>
              <a:t>Determining what keywords might work for your search. What are some synonyms of those words?</a:t>
            </a:r>
          </a:p>
        </p:txBody>
      </p:sp>
    </p:spTree>
    <p:extLst>
      <p:ext uri="{BB962C8B-B14F-4D97-AF65-F5344CB8AC3E}">
        <p14:creationId xmlns:p14="http://schemas.microsoft.com/office/powerpoint/2010/main" val="4101656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38E91-487C-4DAB-835E-D117CBDA7F63}"/>
              </a:ext>
            </a:extLst>
          </p:cNvPr>
          <p:cNvSpPr>
            <a:spLocks noGrp="1"/>
          </p:cNvSpPr>
          <p:nvPr>
            <p:ph type="title"/>
          </p:nvPr>
        </p:nvSpPr>
        <p:spPr>
          <a:xfrm>
            <a:off x="5181601" y="634946"/>
            <a:ext cx="6368142" cy="1450757"/>
          </a:xfrm>
        </p:spPr>
        <p:txBody>
          <a:bodyPr>
            <a:normAutofit/>
          </a:bodyPr>
          <a:lstStyle/>
          <a:p>
            <a:r>
              <a:rPr lang="en-US" sz="5400"/>
              <a:t>Group search</a:t>
            </a:r>
          </a:p>
        </p:txBody>
      </p:sp>
      <p:pic>
        <p:nvPicPr>
          <p:cNvPr id="5" name="Picture 4" descr="Question mark on green pastel background">
            <a:extLst>
              <a:ext uri="{FF2B5EF4-FFF2-40B4-BE49-F238E27FC236}">
                <a16:creationId xmlns:a16="http://schemas.microsoft.com/office/drawing/2014/main" id="{D61403C8-0FEB-41F1-9140-FB6603350375}"/>
              </a:ext>
            </a:extLst>
          </p:cNvPr>
          <p:cNvPicPr>
            <a:picLocks noChangeAspect="1"/>
          </p:cNvPicPr>
          <p:nvPr/>
        </p:nvPicPr>
        <p:blipFill rotWithShape="1">
          <a:blip r:embed="rId3"/>
          <a:srcRect l="44592" r="4597" b="-2"/>
          <a:stretch/>
        </p:blipFill>
        <p:spPr>
          <a:xfrm>
            <a:off x="20" y="-12128"/>
            <a:ext cx="4654276" cy="6870127"/>
          </a:xfrm>
          <a:prstGeom prst="rect">
            <a:avLst/>
          </a:prstGeom>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BE55BB-007C-493A-B0D3-6A54C5C444E2}"/>
              </a:ext>
            </a:extLst>
          </p:cNvPr>
          <p:cNvSpPr>
            <a:spLocks noGrp="1"/>
          </p:cNvSpPr>
          <p:nvPr>
            <p:ph idx="1"/>
          </p:nvPr>
        </p:nvSpPr>
        <p:spPr>
          <a:xfrm>
            <a:off x="5181601" y="2198914"/>
            <a:ext cx="6368142" cy="3670180"/>
          </a:xfrm>
        </p:spPr>
        <p:txBody>
          <a:bodyPr>
            <a:normAutofit/>
          </a:bodyPr>
          <a:lstStyle/>
          <a:p>
            <a:pPr lvl="1">
              <a:spcAft>
                <a:spcPts val="1800"/>
              </a:spcAft>
            </a:pPr>
            <a:r>
              <a:rPr lang="en-US" dirty="0"/>
              <a:t>What should we look for?</a:t>
            </a:r>
          </a:p>
          <a:p>
            <a:pPr lvl="1">
              <a:spcAft>
                <a:spcPts val="1800"/>
              </a:spcAft>
            </a:pPr>
            <a:r>
              <a:rPr lang="en-US" dirty="0"/>
              <a:t>Where should we start looking?</a:t>
            </a:r>
          </a:p>
          <a:p>
            <a:pPr lvl="1">
              <a:spcAft>
                <a:spcPts val="1800"/>
              </a:spcAft>
            </a:pPr>
            <a:r>
              <a:rPr lang="en-US" dirty="0"/>
              <a:t>What search terms should we use?</a:t>
            </a:r>
          </a:p>
          <a:p>
            <a:pPr lvl="1">
              <a:spcAft>
                <a:spcPts val="1800"/>
              </a:spcAft>
            </a:pPr>
            <a:r>
              <a:rPr lang="en-US" dirty="0"/>
              <a:t>How can I limit or expand the search?</a:t>
            </a:r>
          </a:p>
          <a:p>
            <a:pPr lvl="1">
              <a:spcAft>
                <a:spcPts val="1800"/>
              </a:spcAft>
            </a:pPr>
            <a:r>
              <a:rPr lang="en-US" dirty="0"/>
              <a:t>How can I edit or revise the search to find related but different resources?</a:t>
            </a:r>
          </a:p>
        </p:txBody>
      </p:sp>
    </p:spTree>
    <p:extLst>
      <p:ext uri="{BB962C8B-B14F-4D97-AF65-F5344CB8AC3E}">
        <p14:creationId xmlns:p14="http://schemas.microsoft.com/office/powerpoint/2010/main" val="3769306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Question mark on green pastel background">
            <a:extLst>
              <a:ext uri="{FF2B5EF4-FFF2-40B4-BE49-F238E27FC236}">
                <a16:creationId xmlns:a16="http://schemas.microsoft.com/office/drawing/2014/main" id="{D61403C8-0FEB-41F1-9140-FB6603350375}"/>
              </a:ext>
            </a:extLst>
          </p:cNvPr>
          <p:cNvPicPr>
            <a:picLocks noChangeAspect="1"/>
          </p:cNvPicPr>
          <p:nvPr/>
        </p:nvPicPr>
        <p:blipFill rotWithShape="1">
          <a:blip r:embed="rId3">
            <a:duotone>
              <a:schemeClr val="bg2">
                <a:shade val="45000"/>
                <a:satMod val="135000"/>
              </a:schemeClr>
              <a:prstClr val="white"/>
            </a:duotone>
            <a:alphaModFix amt="45000"/>
          </a:blip>
          <a:srcRect t="12500" b="12500"/>
          <a:stretch/>
        </p:blipFill>
        <p:spPr>
          <a:xfrm>
            <a:off x="20" y="10"/>
            <a:ext cx="12191980" cy="6857990"/>
          </a:xfrm>
          <a:prstGeom prst="rect">
            <a:avLst/>
          </a:prstGeom>
        </p:spPr>
      </p:pic>
      <p:cxnSp>
        <p:nvCxnSpPr>
          <p:cNvPr id="18" name="Straight Connector 17">
            <a:extLst>
              <a:ext uri="{FF2B5EF4-FFF2-40B4-BE49-F238E27FC236}">
                <a16:creationId xmlns:a16="http://schemas.microsoft.com/office/drawing/2014/main" id="{38A34772-9011-42B5-AA63-FD6DEC92EE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B338E91-487C-4DAB-835E-D117CBDA7F63}"/>
              </a:ext>
            </a:extLst>
          </p:cNvPr>
          <p:cNvSpPr>
            <a:spLocks noGrp="1"/>
          </p:cNvSpPr>
          <p:nvPr>
            <p:ph type="title"/>
          </p:nvPr>
        </p:nvSpPr>
        <p:spPr>
          <a:xfrm>
            <a:off x="1097280" y="286603"/>
            <a:ext cx="10058400" cy="1450757"/>
          </a:xfrm>
        </p:spPr>
        <p:txBody>
          <a:bodyPr>
            <a:normAutofit/>
          </a:bodyPr>
          <a:lstStyle/>
          <a:p>
            <a:r>
              <a:rPr lang="en-US" dirty="0"/>
              <a:t>Small group exercise</a:t>
            </a:r>
          </a:p>
        </p:txBody>
      </p:sp>
      <p:sp>
        <p:nvSpPr>
          <p:cNvPr id="3" name="Content Placeholder 2">
            <a:extLst>
              <a:ext uri="{FF2B5EF4-FFF2-40B4-BE49-F238E27FC236}">
                <a16:creationId xmlns:a16="http://schemas.microsoft.com/office/drawing/2014/main" id="{88BE55BB-007C-493A-B0D3-6A54C5C444E2}"/>
              </a:ext>
            </a:extLst>
          </p:cNvPr>
          <p:cNvSpPr>
            <a:spLocks noGrp="1"/>
          </p:cNvSpPr>
          <p:nvPr>
            <p:ph idx="1"/>
          </p:nvPr>
        </p:nvSpPr>
        <p:spPr>
          <a:xfrm>
            <a:off x="1097280" y="1845734"/>
            <a:ext cx="10058400" cy="4023360"/>
          </a:xfrm>
        </p:spPr>
        <p:txBody>
          <a:bodyPr>
            <a:normAutofit lnSpcReduction="10000"/>
          </a:bodyPr>
          <a:lstStyle/>
          <a:p>
            <a:pPr>
              <a:spcAft>
                <a:spcPts val="1200"/>
              </a:spcAft>
            </a:pPr>
            <a:r>
              <a:rPr lang="en-US" dirty="0"/>
              <a:t>Consider what we have just gone through. Pair up to work in small groups of 2-3 people.</a:t>
            </a:r>
          </a:p>
          <a:p>
            <a:pPr>
              <a:spcAft>
                <a:spcPts val="1200"/>
              </a:spcAft>
            </a:pPr>
            <a:r>
              <a:rPr lang="en-US" dirty="0"/>
              <a:t>Here’s a research prompt:</a:t>
            </a:r>
          </a:p>
          <a:p>
            <a:pPr marL="201168" lvl="1" indent="0">
              <a:spcAft>
                <a:spcPts val="1200"/>
              </a:spcAft>
              <a:buNone/>
            </a:pPr>
            <a:r>
              <a:rPr lang="en-US" i="1" dirty="0"/>
              <a:t>Many people are concerned about climate change and how it will affect future generations. How might climate change affect your generation? What are scholars saying about either</a:t>
            </a:r>
          </a:p>
          <a:p>
            <a:pPr lvl="2">
              <a:spcAft>
                <a:spcPts val="1200"/>
              </a:spcAft>
            </a:pPr>
            <a:r>
              <a:rPr lang="en-US" i="1" dirty="0"/>
              <a:t>What has already happened and cannot be undone?</a:t>
            </a:r>
          </a:p>
          <a:p>
            <a:pPr lvl="2">
              <a:spcAft>
                <a:spcPts val="1200"/>
              </a:spcAft>
            </a:pPr>
            <a:r>
              <a:rPr lang="en-US" i="1" dirty="0"/>
              <a:t>What actions we can take to reverse the effects of climate change or to slow down or stop these effects?</a:t>
            </a:r>
          </a:p>
          <a:p>
            <a:pPr>
              <a:spcAft>
                <a:spcPts val="1200"/>
              </a:spcAft>
            </a:pPr>
            <a:r>
              <a:rPr lang="en-US" dirty="0"/>
              <a:t>As you research the topic, please write down:</a:t>
            </a:r>
          </a:p>
          <a:p>
            <a:pPr lvl="1">
              <a:spcAft>
                <a:spcPts val="1200"/>
              </a:spcAft>
            </a:pPr>
            <a:r>
              <a:rPr lang="en-US" dirty="0"/>
              <a:t>Three places you can go to learn about it.</a:t>
            </a:r>
          </a:p>
          <a:p>
            <a:pPr lvl="1">
              <a:spcAft>
                <a:spcPts val="1200"/>
              </a:spcAft>
            </a:pPr>
            <a:r>
              <a:rPr lang="en-US" dirty="0"/>
              <a:t>At least one Boolean search for the topic.</a:t>
            </a:r>
          </a:p>
          <a:p>
            <a:pPr lvl="1">
              <a:spcAft>
                <a:spcPts val="1200"/>
              </a:spcAft>
            </a:pPr>
            <a:r>
              <a:rPr lang="en-US" dirty="0"/>
              <a:t>At least three other search terms or phrases you can use in a library catalog or database.</a:t>
            </a:r>
          </a:p>
        </p:txBody>
      </p:sp>
      <p:sp>
        <p:nvSpPr>
          <p:cNvPr id="20" name="Rectangle 19">
            <a:extLst>
              <a:ext uri="{FF2B5EF4-FFF2-40B4-BE49-F238E27FC236}">
                <a16:creationId xmlns:a16="http://schemas.microsoft.com/office/drawing/2014/main" id="{8BAD894E-0868-44E3-A66D-61256D6C58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89D5D8"/>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id="{82BCDE19-2810-4337-9C49-8589C42176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8292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697175C-4AF6-4112-8F23-B5E5396B5EF3}"/>
              </a:ext>
            </a:extLst>
          </p:cNvPr>
          <p:cNvSpPr>
            <a:spLocks noGrp="1"/>
          </p:cNvSpPr>
          <p:nvPr>
            <p:ph type="title"/>
          </p:nvPr>
        </p:nvSpPr>
        <p:spPr>
          <a:xfrm>
            <a:off x="492370" y="605896"/>
            <a:ext cx="3084844" cy="5646208"/>
          </a:xfrm>
        </p:spPr>
        <p:txBody>
          <a:bodyPr anchor="ctr">
            <a:normAutofit/>
          </a:bodyPr>
          <a:lstStyle/>
          <a:p>
            <a:r>
              <a:rPr lang="en-US" sz="3600" dirty="0">
                <a:solidFill>
                  <a:srgbClr val="FFFFFF"/>
                </a:solidFill>
              </a:rPr>
              <a:t>One last thing…</a:t>
            </a:r>
          </a:p>
        </p:txBody>
      </p:sp>
      <p:sp>
        <p:nvSpPr>
          <p:cNvPr id="12" name="Rectangle 11">
            <a:extLst>
              <a:ext uri="{FF2B5EF4-FFF2-40B4-BE49-F238E27FC236}">
                <a16:creationId xmlns:a16="http://schemas.microsoft.com/office/drawing/2014/main" id="{054B3F04-9EAC-45C0-B3CE-0387EEA10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6F35267B-661B-4200-8A1D-BAE67E4A2855}"/>
              </a:ext>
            </a:extLst>
          </p:cNvPr>
          <p:cNvSpPr>
            <a:spLocks noGrp="1"/>
          </p:cNvSpPr>
          <p:nvPr>
            <p:ph idx="1"/>
          </p:nvPr>
        </p:nvSpPr>
        <p:spPr>
          <a:xfrm>
            <a:off x="4742016" y="605896"/>
            <a:ext cx="6413663" cy="5646208"/>
          </a:xfrm>
        </p:spPr>
        <p:txBody>
          <a:bodyPr anchor="ctr">
            <a:normAutofit/>
          </a:bodyPr>
          <a:lstStyle/>
          <a:p>
            <a:pPr>
              <a:spcAft>
                <a:spcPts val="1200"/>
              </a:spcAft>
            </a:pPr>
            <a:r>
              <a:rPr lang="en-US" dirty="0"/>
              <a:t>Always cite your sources! I put this lesson together inspired by the following article:</a:t>
            </a:r>
          </a:p>
          <a:p>
            <a:pPr>
              <a:spcAft>
                <a:spcPts val="1200"/>
              </a:spcAft>
            </a:pPr>
            <a:r>
              <a:rPr lang="en-US" dirty="0"/>
              <a:t>Mills, J., Wiley, C., &amp; Williams, J. (2019). "This is what learning looks like!": Backward design and the Framework in first year writing. </a:t>
            </a:r>
            <a:r>
              <a:rPr lang="en-US" i="1" dirty="0"/>
              <a:t>Portal: Libraries and the Academy, 19</a:t>
            </a:r>
            <a:r>
              <a:rPr lang="en-US" dirty="0"/>
              <a:t>(1), 155-175. </a:t>
            </a:r>
            <a:r>
              <a:rPr lang="en-US" dirty="0">
                <a:hlinkClick r:id="rId3"/>
              </a:rPr>
              <a:t>https://doi.org/10.1353/pla.2019.0008</a:t>
            </a:r>
            <a:endParaRPr lang="en-US" dirty="0"/>
          </a:p>
          <a:p>
            <a:pPr>
              <a:spcAft>
                <a:spcPts val="1200"/>
              </a:spcAft>
            </a:pPr>
            <a:endParaRPr lang="en-US" dirty="0"/>
          </a:p>
          <a:p>
            <a:pPr>
              <a:spcAft>
                <a:spcPts val="1200"/>
              </a:spcAft>
            </a:pPr>
            <a:r>
              <a:rPr lang="en-US" dirty="0"/>
              <a:t>It’s easier to write down your citations when you find your resources vs. going back to find them later after writing your paper. Using a software/website like RefWorks to keep track of resources can be an easy way to do this as your gather resources, but even putting them all in a Word doc or spreadsheet will give you one file that has everything saved for later.</a:t>
            </a:r>
          </a:p>
        </p:txBody>
      </p:sp>
    </p:spTree>
    <p:extLst>
      <p:ext uri="{BB962C8B-B14F-4D97-AF65-F5344CB8AC3E}">
        <p14:creationId xmlns:p14="http://schemas.microsoft.com/office/powerpoint/2010/main" val="329744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38E91-487C-4DAB-835E-D117CBDA7F63}"/>
              </a:ext>
            </a:extLst>
          </p:cNvPr>
          <p:cNvSpPr>
            <a:spLocks noGrp="1"/>
          </p:cNvSpPr>
          <p:nvPr>
            <p:ph type="title"/>
          </p:nvPr>
        </p:nvSpPr>
        <p:spPr>
          <a:xfrm>
            <a:off x="5181601" y="634946"/>
            <a:ext cx="6368142" cy="1450757"/>
          </a:xfrm>
        </p:spPr>
        <p:txBody>
          <a:bodyPr>
            <a:normAutofit/>
          </a:bodyPr>
          <a:lstStyle/>
          <a:p>
            <a:r>
              <a:rPr lang="en-US" sz="5000" dirty="0"/>
              <a:t>Need help </a:t>
            </a:r>
            <a:br>
              <a:rPr lang="en-US" sz="5000" dirty="0"/>
            </a:br>
            <a:r>
              <a:rPr lang="en-US" sz="5000" dirty="0"/>
              <a:t>with your research?</a:t>
            </a:r>
          </a:p>
        </p:txBody>
      </p:sp>
      <p:pic>
        <p:nvPicPr>
          <p:cNvPr id="5" name="Picture 4" descr="Books on a shelf">
            <a:extLst>
              <a:ext uri="{FF2B5EF4-FFF2-40B4-BE49-F238E27FC236}">
                <a16:creationId xmlns:a16="http://schemas.microsoft.com/office/drawing/2014/main" id="{D61403C8-0FEB-41F1-9140-FB6603350375}"/>
              </a:ext>
            </a:extLst>
          </p:cNvPr>
          <p:cNvPicPr>
            <a:picLocks noChangeAspect="1"/>
          </p:cNvPicPr>
          <p:nvPr/>
        </p:nvPicPr>
        <p:blipFill>
          <a:blip r:embed="rId3"/>
          <a:srcRect l="27406" r="27406"/>
          <a:stretch/>
        </p:blipFill>
        <p:spPr>
          <a:xfrm>
            <a:off x="20" y="-12128"/>
            <a:ext cx="4654276" cy="6870127"/>
          </a:xfrm>
          <a:prstGeom prst="rect">
            <a:avLst/>
          </a:prstGeom>
        </p:spPr>
      </p:pic>
      <p:cxnSp>
        <p:nvCxnSpPr>
          <p:cNvPr id="31" name="Straight Connector 3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BE55BB-007C-493A-B0D3-6A54C5C444E2}"/>
              </a:ext>
            </a:extLst>
          </p:cNvPr>
          <p:cNvSpPr>
            <a:spLocks noGrp="1"/>
          </p:cNvSpPr>
          <p:nvPr>
            <p:ph idx="1"/>
          </p:nvPr>
        </p:nvSpPr>
        <p:spPr>
          <a:xfrm>
            <a:off x="5181601" y="2198914"/>
            <a:ext cx="6368142" cy="3670180"/>
          </a:xfrm>
        </p:spPr>
        <p:txBody>
          <a:bodyPr>
            <a:normAutofit/>
          </a:bodyPr>
          <a:lstStyle/>
          <a:p>
            <a:pPr>
              <a:spcAft>
                <a:spcPts val="1200"/>
              </a:spcAft>
            </a:pPr>
            <a:r>
              <a:rPr lang="en-US" dirty="0"/>
              <a:t>Librarians are here to help!</a:t>
            </a:r>
          </a:p>
          <a:p>
            <a:r>
              <a:rPr lang="en-US" dirty="0"/>
              <a:t>Make an appointment with a librarian: </a:t>
            </a:r>
            <a:r>
              <a:rPr lang="en-US" dirty="0">
                <a:hlinkClick r:id="rId4"/>
              </a:rPr>
              <a:t>https://libcal.smu.edu/appointments?lid=4962</a:t>
            </a:r>
            <a:r>
              <a:rPr lang="en-US" dirty="0"/>
              <a:t>.</a:t>
            </a:r>
          </a:p>
          <a:p>
            <a:r>
              <a:rPr lang="en-US" dirty="0"/>
              <a:t>My consultation hours:</a:t>
            </a:r>
          </a:p>
          <a:p>
            <a:pPr lvl="1"/>
            <a:r>
              <a:rPr lang="en-US" dirty="0"/>
              <a:t>Thursdays, 12:00 – 1:30 p.m.</a:t>
            </a:r>
          </a:p>
          <a:p>
            <a:pPr lvl="1"/>
            <a:r>
              <a:rPr lang="en-US" dirty="0"/>
              <a:t>Fridays, 11:00 a.m. – 12:30 p.m.</a:t>
            </a:r>
          </a:p>
          <a:p>
            <a:pPr lvl="1"/>
            <a:r>
              <a:rPr lang="en-US" dirty="0"/>
              <a:t>If those hours don’t work, email me a time (</a:t>
            </a:r>
            <a:r>
              <a:rPr lang="en-US" dirty="0">
                <a:hlinkClick r:id="rId5"/>
              </a:rPr>
              <a:t>joannab@smu.edu</a:t>
            </a:r>
            <a:r>
              <a:rPr lang="en-US" dirty="0"/>
              <a:t>) and we can make something work.</a:t>
            </a:r>
          </a:p>
        </p:txBody>
      </p:sp>
    </p:spTree>
    <p:extLst>
      <p:ext uri="{BB962C8B-B14F-4D97-AF65-F5344CB8AC3E}">
        <p14:creationId xmlns:p14="http://schemas.microsoft.com/office/powerpoint/2010/main" val="4041463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338E91-487C-4DAB-835E-D117CBDA7F63}"/>
              </a:ext>
            </a:extLst>
          </p:cNvPr>
          <p:cNvSpPr>
            <a:spLocks noGrp="1"/>
          </p:cNvSpPr>
          <p:nvPr>
            <p:ph type="title"/>
          </p:nvPr>
        </p:nvSpPr>
        <p:spPr>
          <a:xfrm>
            <a:off x="5181601" y="634946"/>
            <a:ext cx="6368142" cy="1450757"/>
          </a:xfrm>
        </p:spPr>
        <p:txBody>
          <a:bodyPr>
            <a:normAutofit/>
          </a:bodyPr>
          <a:lstStyle/>
          <a:p>
            <a:r>
              <a:rPr lang="en-US" sz="5000" dirty="0"/>
              <a:t>Need help </a:t>
            </a:r>
            <a:br>
              <a:rPr lang="en-US" sz="5000" dirty="0"/>
            </a:br>
            <a:r>
              <a:rPr lang="en-US" sz="5000" dirty="0"/>
              <a:t>writing your paper?</a:t>
            </a:r>
          </a:p>
        </p:txBody>
      </p:sp>
      <p:pic>
        <p:nvPicPr>
          <p:cNvPr id="5" name="Picture 4" descr="Person working with laptop and notepad">
            <a:extLst>
              <a:ext uri="{FF2B5EF4-FFF2-40B4-BE49-F238E27FC236}">
                <a16:creationId xmlns:a16="http://schemas.microsoft.com/office/drawing/2014/main" id="{D61403C8-0FEB-41F1-9140-FB6603350375}"/>
              </a:ext>
            </a:extLst>
          </p:cNvPr>
          <p:cNvPicPr>
            <a:picLocks noChangeAspect="1"/>
          </p:cNvPicPr>
          <p:nvPr/>
        </p:nvPicPr>
        <p:blipFill>
          <a:blip r:embed="rId3"/>
          <a:srcRect l="27390" r="27390"/>
          <a:stretch/>
        </p:blipFill>
        <p:spPr>
          <a:xfrm>
            <a:off x="20" y="-12128"/>
            <a:ext cx="4654276" cy="6870127"/>
          </a:xfrm>
          <a:prstGeom prst="rect">
            <a:avLst/>
          </a:prstGeom>
        </p:spPr>
      </p:pic>
      <p:cxnSp>
        <p:nvCxnSpPr>
          <p:cNvPr id="31" name="Straight Connector 3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BE55BB-007C-493A-B0D3-6A54C5C444E2}"/>
              </a:ext>
            </a:extLst>
          </p:cNvPr>
          <p:cNvSpPr>
            <a:spLocks noGrp="1"/>
          </p:cNvSpPr>
          <p:nvPr>
            <p:ph idx="1"/>
          </p:nvPr>
        </p:nvSpPr>
        <p:spPr>
          <a:xfrm>
            <a:off x="5181601" y="2198914"/>
            <a:ext cx="6368142" cy="3670180"/>
          </a:xfrm>
        </p:spPr>
        <p:txBody>
          <a:bodyPr>
            <a:normAutofit/>
          </a:bodyPr>
          <a:lstStyle/>
          <a:p>
            <a:r>
              <a:rPr lang="en-US" dirty="0"/>
              <a:t>Make an appointment with a tutor at the </a:t>
            </a:r>
            <a:r>
              <a:rPr lang="en-US" dirty="0">
                <a:hlinkClick r:id="rId4"/>
              </a:rPr>
              <a:t>writing center</a:t>
            </a:r>
            <a:r>
              <a:rPr lang="en-US" dirty="0"/>
              <a:t> through Canvas. Available hours:</a:t>
            </a:r>
          </a:p>
          <a:p>
            <a:pPr lvl="1"/>
            <a:r>
              <a:rPr lang="en-US" dirty="0"/>
              <a:t>Mondays - Thursdays, 10:00 a.m. – 6:00 p.m.</a:t>
            </a:r>
          </a:p>
          <a:p>
            <a:pPr lvl="1"/>
            <a:r>
              <a:rPr lang="en-US" dirty="0"/>
              <a:t>Fridays, 1:00 – 6:00 p.m.</a:t>
            </a:r>
          </a:p>
          <a:p>
            <a:pPr lvl="1"/>
            <a:endParaRPr lang="en-US" dirty="0"/>
          </a:p>
          <a:p>
            <a:r>
              <a:rPr lang="en-US" dirty="0"/>
              <a:t>Writing for ESL:</a:t>
            </a:r>
          </a:p>
          <a:p>
            <a:pPr lvl="1"/>
            <a:r>
              <a:rPr lang="en-US" dirty="0"/>
              <a:t>Mondays: 8:00 – 10:30 a.m. and 12:30 – 3:30 p.m.</a:t>
            </a:r>
          </a:p>
          <a:p>
            <a:pPr lvl="1"/>
            <a:r>
              <a:rPr lang="en-US" dirty="0"/>
              <a:t>Wednesdays, 8:00 – 10:30 a.m.</a:t>
            </a:r>
          </a:p>
        </p:txBody>
      </p:sp>
    </p:spTree>
    <p:extLst>
      <p:ext uri="{BB962C8B-B14F-4D97-AF65-F5344CB8AC3E}">
        <p14:creationId xmlns:p14="http://schemas.microsoft.com/office/powerpoint/2010/main" val="2551219593"/>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989</TotalTime>
  <Words>2469</Words>
  <Application>Microsoft Office PowerPoint</Application>
  <PresentationFormat>Widescreen</PresentationFormat>
  <Paragraphs>125</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Symbol</vt:lpstr>
      <vt:lpstr>Retrospect</vt:lpstr>
      <vt:lpstr>Search Strategies</vt:lpstr>
      <vt:lpstr>Before we get started…</vt:lpstr>
      <vt:lpstr>Search tips</vt:lpstr>
      <vt:lpstr>Demonstration</vt:lpstr>
      <vt:lpstr>Group search</vt:lpstr>
      <vt:lpstr>Small group exercise</vt:lpstr>
      <vt:lpstr>One last thing…</vt:lpstr>
      <vt:lpstr>Need help  with your research?</vt:lpstr>
      <vt:lpstr>Need help  writing your paper?</vt:lpstr>
      <vt:lpstr>Need help  putting it all together?</vt:lpstr>
      <vt:lpstr>Good luck  with your research!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WRTR 1313</dc:title>
  <dc:creator>Joanna</dc:creator>
  <cp:lastModifiedBy>Joanna</cp:lastModifiedBy>
  <cp:revision>53</cp:revision>
  <cp:lastPrinted>2021-04-01T19:51:15Z</cp:lastPrinted>
  <dcterms:created xsi:type="dcterms:W3CDTF">2021-03-24T15:35:09Z</dcterms:created>
  <dcterms:modified xsi:type="dcterms:W3CDTF">2021-05-02T18:05:17Z</dcterms:modified>
</cp:coreProperties>
</file>