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11" r:id="rId6"/>
    <p:sldId id="313" r:id="rId7"/>
    <p:sldId id="310" r:id="rId8"/>
    <p:sldId id="309" r:id="rId9"/>
    <p:sldId id="314" r:id="rId10"/>
    <p:sldId id="315" r:id="rId11"/>
    <p:sldId id="316" r:id="rId12"/>
    <p:sldId id="317" r:id="rId13"/>
    <p:sldId id="318" r:id="rId14"/>
    <p:sldId id="319" r:id="rId15"/>
    <p:sldId id="3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19" autoAdjust="0"/>
  </p:normalViewPr>
  <p:slideViewPr>
    <p:cSldViewPr snapToGrid="0">
      <p:cViewPr varScale="1">
        <p:scale>
          <a:sx n="100" d="100"/>
          <a:sy n="100"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1" Type="http://schemas.openxmlformats.org/officeDocument/2006/relationships/hyperlink" Target="http://www.mellon.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mellon.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0FC4FFE-8987-4A26-B7F4-8A516F18ADAE}">
      <dgm:prSet custT="1"/>
      <dgm:spPr/>
      <dgm:t>
        <a:bodyPr/>
        <a:lstStyle/>
        <a:p>
          <a:pPr>
            <a:defRPr cap="all"/>
          </a:pPr>
          <a:r>
            <a:rPr lang="en-US" sz="3400" dirty="0"/>
            <a:t>The Andrew W. Mellon Foundation</a:t>
          </a:r>
        </a:p>
        <a:p>
          <a:pPr>
            <a:defRPr cap="all"/>
          </a:pPr>
          <a:r>
            <a:rPr lang="en-US" sz="2600" dirty="0">
              <a:hlinkClick xmlns:r="http://schemas.openxmlformats.org/officeDocument/2006/relationships" r:id="rId1"/>
            </a:rPr>
            <a:t>www.mellon.org</a:t>
          </a:r>
          <a:endParaRPr lang="en-US" sz="2600"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cap="none" dirty="0"/>
            <a:t>The foundation does not have specific named grants, but they support programs in such areas as higher learning, arts and culture, public knowledge, and humanities in place. Previous recipients have included information literacy programs at universities.</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cap="none" dirty="0"/>
            <a:t>Applicants must submit an inquiry with a brief 300-word description of the program before submitting an application. Should the grant be found worthy of review by the team at the Mellon Foundation, the organization will be invited to submit an application for a grant (The Mellon Foundation, 2021a).</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AE83DC87-ECF5-4DFE-AAC5-8E034D0E00C2}" type="pres">
      <dgm:prSet presAssocID="{01A66772-F185-4D58-B8BB-E9370D7A7A2B}" presName="vert0" presStyleCnt="0">
        <dgm:presLayoutVars>
          <dgm:dir/>
          <dgm:animOne val="branch"/>
          <dgm:animLvl val="lvl"/>
        </dgm:presLayoutVars>
      </dgm:prSet>
      <dgm:spPr/>
    </dgm:pt>
    <dgm:pt modelId="{FAFB5D69-D861-4B06-A93A-2E353CA2106C}" type="pres">
      <dgm:prSet presAssocID="{40FC4FFE-8987-4A26-B7F4-8A516F18ADAE}" presName="thickLine" presStyleLbl="alignNode1" presStyleIdx="0" presStyleCnt="3"/>
      <dgm:spPr/>
    </dgm:pt>
    <dgm:pt modelId="{693BA3AB-E395-42EE-92F8-A399082B91B6}" type="pres">
      <dgm:prSet presAssocID="{40FC4FFE-8987-4A26-B7F4-8A516F18ADAE}" presName="horz1" presStyleCnt="0"/>
      <dgm:spPr/>
    </dgm:pt>
    <dgm:pt modelId="{2A80CC0D-1B4B-445C-B8C2-84233A7694CD}" type="pres">
      <dgm:prSet presAssocID="{40FC4FFE-8987-4A26-B7F4-8A516F18ADAE}" presName="tx1" presStyleLbl="revTx" presStyleIdx="0" presStyleCnt="3"/>
      <dgm:spPr/>
    </dgm:pt>
    <dgm:pt modelId="{2F4564BC-210C-4874-97DD-34200522155D}" type="pres">
      <dgm:prSet presAssocID="{40FC4FFE-8987-4A26-B7F4-8A516F18ADAE}" presName="vert1" presStyleCnt="0"/>
      <dgm:spPr/>
    </dgm:pt>
    <dgm:pt modelId="{9EBC9642-A673-4F6E-AAA2-28235D276A25}" type="pres">
      <dgm:prSet presAssocID="{49225C73-1633-42F1-AB3B-7CB183E5F8B8}" presName="thickLine" presStyleLbl="alignNode1" presStyleIdx="1" presStyleCnt="3"/>
      <dgm:spPr/>
    </dgm:pt>
    <dgm:pt modelId="{727F6F0B-B38A-4CF3-9475-D727578358A4}" type="pres">
      <dgm:prSet presAssocID="{49225C73-1633-42F1-AB3B-7CB183E5F8B8}" presName="horz1" presStyleCnt="0"/>
      <dgm:spPr/>
    </dgm:pt>
    <dgm:pt modelId="{88D9EA0A-20CF-4B3A-BB1F-55278D4B4CB0}" type="pres">
      <dgm:prSet presAssocID="{49225C73-1633-42F1-AB3B-7CB183E5F8B8}" presName="tx1" presStyleLbl="revTx" presStyleIdx="1" presStyleCnt="3"/>
      <dgm:spPr/>
    </dgm:pt>
    <dgm:pt modelId="{853F7C07-EC68-4FE0-8FA3-D54EB812B560}" type="pres">
      <dgm:prSet presAssocID="{49225C73-1633-42F1-AB3B-7CB183E5F8B8}" presName="vert1" presStyleCnt="0"/>
      <dgm:spPr/>
    </dgm:pt>
    <dgm:pt modelId="{AE981423-E606-4173-9461-3052D6E3D615}" type="pres">
      <dgm:prSet presAssocID="{1C383F32-22E8-4F62-A3E0-BDC3D5F48992}" presName="thickLine" presStyleLbl="alignNode1" presStyleIdx="2" presStyleCnt="3"/>
      <dgm:spPr/>
    </dgm:pt>
    <dgm:pt modelId="{02229119-8C04-4992-B252-4714664B9B24}" type="pres">
      <dgm:prSet presAssocID="{1C383F32-22E8-4F62-A3E0-BDC3D5F48992}" presName="horz1" presStyleCnt="0"/>
      <dgm:spPr/>
    </dgm:pt>
    <dgm:pt modelId="{3A1203D7-2664-45F9-8CF8-0BE7B597F07B}" type="pres">
      <dgm:prSet presAssocID="{1C383F32-22E8-4F62-A3E0-BDC3D5F48992}" presName="tx1" presStyleLbl="revTx" presStyleIdx="2" presStyleCnt="3"/>
      <dgm:spPr/>
    </dgm:pt>
    <dgm:pt modelId="{69F64A0F-C618-4459-B72A-38D2EF833E42}" type="pres">
      <dgm:prSet presAssocID="{1C383F32-22E8-4F62-A3E0-BDC3D5F48992}" presName="vert1" presStyleCnt="0"/>
      <dgm:spPr/>
    </dgm:pt>
  </dgm:ptLst>
  <dgm:cxnLst>
    <dgm:cxn modelId="{A9154303-8225-4248-91DC-1B0156A35F07}" srcId="{01A66772-F185-4D58-B8BB-E9370D7A7A2B}" destId="{49225C73-1633-42F1-AB3B-7CB183E5F8B8}" srcOrd="1" destOrd="0" parTransId="{1A0E2090-1D4F-438A-8766-B6030CE01ADD}" sibTransId="{9646853A-8964-4519-A5B1-0B7D18B2983D}"/>
    <dgm:cxn modelId="{4EE6B933-2E36-416B-844A-18FE5B2FC3F5}" type="presOf" srcId="{1C383F32-22E8-4F62-A3E0-BDC3D5F48992}" destId="{3A1203D7-2664-45F9-8CF8-0BE7B597F07B}" srcOrd="0" destOrd="0" presId="urn:microsoft.com/office/officeart/2008/layout/Lined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0B6BC8BB-1690-495E-826E-D55B25610D88}" type="presOf" srcId="{01A66772-F185-4D58-B8BB-E9370D7A7A2B}" destId="{AE83DC87-ECF5-4DFE-AAC5-8E034D0E00C2}" srcOrd="0" destOrd="0" presId="urn:microsoft.com/office/officeart/2008/layout/LinedList"/>
    <dgm:cxn modelId="{28E005EE-DAC5-4820-B280-D6A558B863E3}" type="presOf" srcId="{49225C73-1633-42F1-AB3B-7CB183E5F8B8}" destId="{88D9EA0A-20CF-4B3A-BB1F-55278D4B4CB0}" srcOrd="0" destOrd="0" presId="urn:microsoft.com/office/officeart/2008/layout/LinedList"/>
    <dgm:cxn modelId="{EF8A47FC-A2DA-42C3-9BA8-5C0A91813196}" type="presOf" srcId="{40FC4FFE-8987-4A26-B7F4-8A516F18ADAE}" destId="{2A80CC0D-1B4B-445C-B8C2-84233A7694CD}" srcOrd="0" destOrd="0" presId="urn:microsoft.com/office/officeart/2008/layout/LinedList"/>
    <dgm:cxn modelId="{D035C134-B32D-48FC-8A2D-7AD1BDF06F8F}" type="presParOf" srcId="{AE83DC87-ECF5-4DFE-AAC5-8E034D0E00C2}" destId="{FAFB5D69-D861-4B06-A93A-2E353CA2106C}" srcOrd="0" destOrd="0" presId="urn:microsoft.com/office/officeart/2008/layout/LinedList"/>
    <dgm:cxn modelId="{7F82149E-3AD0-4E60-93A0-9FC4F8DA3FB2}" type="presParOf" srcId="{AE83DC87-ECF5-4DFE-AAC5-8E034D0E00C2}" destId="{693BA3AB-E395-42EE-92F8-A399082B91B6}" srcOrd="1" destOrd="0" presId="urn:microsoft.com/office/officeart/2008/layout/LinedList"/>
    <dgm:cxn modelId="{2A4185DB-AABF-4643-B0AF-BE9EF2703E29}" type="presParOf" srcId="{693BA3AB-E395-42EE-92F8-A399082B91B6}" destId="{2A80CC0D-1B4B-445C-B8C2-84233A7694CD}" srcOrd="0" destOrd="0" presId="urn:microsoft.com/office/officeart/2008/layout/LinedList"/>
    <dgm:cxn modelId="{79704F56-01E7-4FC3-B57C-42475E7AB729}" type="presParOf" srcId="{693BA3AB-E395-42EE-92F8-A399082B91B6}" destId="{2F4564BC-210C-4874-97DD-34200522155D}" srcOrd="1" destOrd="0" presId="urn:microsoft.com/office/officeart/2008/layout/LinedList"/>
    <dgm:cxn modelId="{04B9DE63-631F-4151-ACDD-04D7B4DAF212}" type="presParOf" srcId="{AE83DC87-ECF5-4DFE-AAC5-8E034D0E00C2}" destId="{9EBC9642-A673-4F6E-AAA2-28235D276A25}" srcOrd="2" destOrd="0" presId="urn:microsoft.com/office/officeart/2008/layout/LinedList"/>
    <dgm:cxn modelId="{EAA6CF85-E03E-4EA7-A5A2-AE12EE1B092E}" type="presParOf" srcId="{AE83DC87-ECF5-4DFE-AAC5-8E034D0E00C2}" destId="{727F6F0B-B38A-4CF3-9475-D727578358A4}" srcOrd="3" destOrd="0" presId="urn:microsoft.com/office/officeart/2008/layout/LinedList"/>
    <dgm:cxn modelId="{71F3402B-B309-47BE-96C7-CF424A8518FB}" type="presParOf" srcId="{727F6F0B-B38A-4CF3-9475-D727578358A4}" destId="{88D9EA0A-20CF-4B3A-BB1F-55278D4B4CB0}" srcOrd="0" destOrd="0" presId="urn:microsoft.com/office/officeart/2008/layout/LinedList"/>
    <dgm:cxn modelId="{F3B0ADFA-F169-4B17-ACCC-6AF2ED73798A}" type="presParOf" srcId="{727F6F0B-B38A-4CF3-9475-D727578358A4}" destId="{853F7C07-EC68-4FE0-8FA3-D54EB812B560}" srcOrd="1" destOrd="0" presId="urn:microsoft.com/office/officeart/2008/layout/LinedList"/>
    <dgm:cxn modelId="{C234A2CC-8776-43C3-BD87-5FD8DA350DF9}" type="presParOf" srcId="{AE83DC87-ECF5-4DFE-AAC5-8E034D0E00C2}" destId="{AE981423-E606-4173-9461-3052D6E3D615}" srcOrd="4" destOrd="0" presId="urn:microsoft.com/office/officeart/2008/layout/LinedList"/>
    <dgm:cxn modelId="{A55A2642-3915-482B-8B1E-B34E18F10ACB}" type="presParOf" srcId="{AE83DC87-ECF5-4DFE-AAC5-8E034D0E00C2}" destId="{02229119-8C04-4992-B252-4714664B9B24}" srcOrd="5" destOrd="0" presId="urn:microsoft.com/office/officeart/2008/layout/LinedList"/>
    <dgm:cxn modelId="{2A093131-F592-49E4-AE5D-D10EE8774DB4}" type="presParOf" srcId="{02229119-8C04-4992-B252-4714664B9B24}" destId="{3A1203D7-2664-45F9-8CF8-0BE7B597F07B}" srcOrd="0" destOrd="0" presId="urn:microsoft.com/office/officeart/2008/layout/LinedList"/>
    <dgm:cxn modelId="{D986AAD5-4965-43FD-B69C-A942C795E0F0}" type="presParOf" srcId="{02229119-8C04-4992-B252-4714664B9B24}" destId="{69F64A0F-C618-4459-B72A-38D2EF833E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0FC4FFE-8987-4A26-B7F4-8A516F18ADAE}">
      <dgm:prSet custT="1"/>
      <dgm:spPr/>
      <dgm:t>
        <a:bodyPr/>
        <a:lstStyle/>
        <a:p>
          <a:pPr>
            <a:defRPr cap="all"/>
          </a:pPr>
          <a:r>
            <a:rPr lang="en-US" sz="3400" dirty="0"/>
            <a:t>The Campus Writing Center</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b="1" cap="none" dirty="0"/>
            <a:t>Opportunity</a:t>
          </a:r>
        </a:p>
        <a:p>
          <a:pPr>
            <a:defRPr cap="all"/>
          </a:pPr>
          <a:r>
            <a:rPr lang="en-US" cap="none" dirty="0"/>
            <a:t>Students are invited to drop into the writing center to ask for help with papers. If the library partners with the center, they can work with students on research problems and citation questions, while discussing how to find and evaluate sources as they relate to the assignment at hand.</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b="1" cap="none" dirty="0"/>
            <a:t>Challenges</a:t>
          </a:r>
        </a:p>
        <a:p>
          <a:pPr>
            <a:defRPr cap="all"/>
          </a:pPr>
          <a:r>
            <a:rPr lang="en-US" cap="none" dirty="0"/>
            <a:t>The Writing Center has evolved as an individual center as it relates to writing. Who would hire new staffers? Would the Writing Center hire writing tutors and the librarian partner oversee research tutors? What budget would the partnership fall under? And where would it be located? Close to the humanities department? Within the library? Elsewhere?</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AE83DC87-ECF5-4DFE-AAC5-8E034D0E00C2}" type="pres">
      <dgm:prSet presAssocID="{01A66772-F185-4D58-B8BB-E9370D7A7A2B}" presName="vert0" presStyleCnt="0">
        <dgm:presLayoutVars>
          <dgm:dir/>
          <dgm:animOne val="branch"/>
          <dgm:animLvl val="lvl"/>
        </dgm:presLayoutVars>
      </dgm:prSet>
      <dgm:spPr/>
    </dgm:pt>
    <dgm:pt modelId="{FAFB5D69-D861-4B06-A93A-2E353CA2106C}" type="pres">
      <dgm:prSet presAssocID="{40FC4FFE-8987-4A26-B7F4-8A516F18ADAE}" presName="thickLine" presStyleLbl="alignNode1" presStyleIdx="0" presStyleCnt="3"/>
      <dgm:spPr/>
    </dgm:pt>
    <dgm:pt modelId="{693BA3AB-E395-42EE-92F8-A399082B91B6}" type="pres">
      <dgm:prSet presAssocID="{40FC4FFE-8987-4A26-B7F4-8A516F18ADAE}" presName="horz1" presStyleCnt="0"/>
      <dgm:spPr/>
    </dgm:pt>
    <dgm:pt modelId="{2A80CC0D-1B4B-445C-B8C2-84233A7694CD}" type="pres">
      <dgm:prSet presAssocID="{40FC4FFE-8987-4A26-B7F4-8A516F18ADAE}" presName="tx1" presStyleLbl="revTx" presStyleIdx="0" presStyleCnt="3" custScaleY="49389"/>
      <dgm:spPr/>
    </dgm:pt>
    <dgm:pt modelId="{2F4564BC-210C-4874-97DD-34200522155D}" type="pres">
      <dgm:prSet presAssocID="{40FC4FFE-8987-4A26-B7F4-8A516F18ADAE}" presName="vert1" presStyleCnt="0"/>
      <dgm:spPr/>
    </dgm:pt>
    <dgm:pt modelId="{9EBC9642-A673-4F6E-AAA2-28235D276A25}" type="pres">
      <dgm:prSet presAssocID="{49225C73-1633-42F1-AB3B-7CB183E5F8B8}" presName="thickLine" presStyleLbl="alignNode1" presStyleIdx="1" presStyleCnt="3"/>
      <dgm:spPr/>
    </dgm:pt>
    <dgm:pt modelId="{727F6F0B-B38A-4CF3-9475-D727578358A4}" type="pres">
      <dgm:prSet presAssocID="{49225C73-1633-42F1-AB3B-7CB183E5F8B8}" presName="horz1" presStyleCnt="0"/>
      <dgm:spPr/>
    </dgm:pt>
    <dgm:pt modelId="{88D9EA0A-20CF-4B3A-BB1F-55278D4B4CB0}" type="pres">
      <dgm:prSet presAssocID="{49225C73-1633-42F1-AB3B-7CB183E5F8B8}" presName="tx1" presStyleLbl="revTx" presStyleIdx="1" presStyleCnt="3"/>
      <dgm:spPr/>
    </dgm:pt>
    <dgm:pt modelId="{853F7C07-EC68-4FE0-8FA3-D54EB812B560}" type="pres">
      <dgm:prSet presAssocID="{49225C73-1633-42F1-AB3B-7CB183E5F8B8}" presName="vert1" presStyleCnt="0"/>
      <dgm:spPr/>
    </dgm:pt>
    <dgm:pt modelId="{AE981423-E606-4173-9461-3052D6E3D615}" type="pres">
      <dgm:prSet presAssocID="{1C383F32-22E8-4F62-A3E0-BDC3D5F48992}" presName="thickLine" presStyleLbl="alignNode1" presStyleIdx="2" presStyleCnt="3"/>
      <dgm:spPr/>
    </dgm:pt>
    <dgm:pt modelId="{02229119-8C04-4992-B252-4714664B9B24}" type="pres">
      <dgm:prSet presAssocID="{1C383F32-22E8-4F62-A3E0-BDC3D5F48992}" presName="horz1" presStyleCnt="0"/>
      <dgm:spPr/>
    </dgm:pt>
    <dgm:pt modelId="{3A1203D7-2664-45F9-8CF8-0BE7B597F07B}" type="pres">
      <dgm:prSet presAssocID="{1C383F32-22E8-4F62-A3E0-BDC3D5F48992}" presName="tx1" presStyleLbl="revTx" presStyleIdx="2" presStyleCnt="3"/>
      <dgm:spPr/>
    </dgm:pt>
    <dgm:pt modelId="{69F64A0F-C618-4459-B72A-38D2EF833E42}" type="pres">
      <dgm:prSet presAssocID="{1C383F32-22E8-4F62-A3E0-BDC3D5F48992}" presName="vert1" presStyleCnt="0"/>
      <dgm:spPr/>
    </dgm:pt>
  </dgm:ptLst>
  <dgm:cxnLst>
    <dgm:cxn modelId="{A9154303-8225-4248-91DC-1B0156A35F07}" srcId="{01A66772-F185-4D58-B8BB-E9370D7A7A2B}" destId="{49225C73-1633-42F1-AB3B-7CB183E5F8B8}" srcOrd="1" destOrd="0" parTransId="{1A0E2090-1D4F-438A-8766-B6030CE01ADD}" sibTransId="{9646853A-8964-4519-A5B1-0B7D18B2983D}"/>
    <dgm:cxn modelId="{4EE6B933-2E36-416B-844A-18FE5B2FC3F5}" type="presOf" srcId="{1C383F32-22E8-4F62-A3E0-BDC3D5F48992}" destId="{3A1203D7-2664-45F9-8CF8-0BE7B597F07B}" srcOrd="0" destOrd="0" presId="urn:microsoft.com/office/officeart/2008/layout/Lined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0B6BC8BB-1690-495E-826E-D55B25610D88}" type="presOf" srcId="{01A66772-F185-4D58-B8BB-E9370D7A7A2B}" destId="{AE83DC87-ECF5-4DFE-AAC5-8E034D0E00C2}" srcOrd="0" destOrd="0" presId="urn:microsoft.com/office/officeart/2008/layout/LinedList"/>
    <dgm:cxn modelId="{28E005EE-DAC5-4820-B280-D6A558B863E3}" type="presOf" srcId="{49225C73-1633-42F1-AB3B-7CB183E5F8B8}" destId="{88D9EA0A-20CF-4B3A-BB1F-55278D4B4CB0}" srcOrd="0" destOrd="0" presId="urn:microsoft.com/office/officeart/2008/layout/LinedList"/>
    <dgm:cxn modelId="{EF8A47FC-A2DA-42C3-9BA8-5C0A91813196}" type="presOf" srcId="{40FC4FFE-8987-4A26-B7F4-8A516F18ADAE}" destId="{2A80CC0D-1B4B-445C-B8C2-84233A7694CD}" srcOrd="0" destOrd="0" presId="urn:microsoft.com/office/officeart/2008/layout/LinedList"/>
    <dgm:cxn modelId="{D035C134-B32D-48FC-8A2D-7AD1BDF06F8F}" type="presParOf" srcId="{AE83DC87-ECF5-4DFE-AAC5-8E034D0E00C2}" destId="{FAFB5D69-D861-4B06-A93A-2E353CA2106C}" srcOrd="0" destOrd="0" presId="urn:microsoft.com/office/officeart/2008/layout/LinedList"/>
    <dgm:cxn modelId="{7F82149E-3AD0-4E60-93A0-9FC4F8DA3FB2}" type="presParOf" srcId="{AE83DC87-ECF5-4DFE-AAC5-8E034D0E00C2}" destId="{693BA3AB-E395-42EE-92F8-A399082B91B6}" srcOrd="1" destOrd="0" presId="urn:microsoft.com/office/officeart/2008/layout/LinedList"/>
    <dgm:cxn modelId="{2A4185DB-AABF-4643-B0AF-BE9EF2703E29}" type="presParOf" srcId="{693BA3AB-E395-42EE-92F8-A399082B91B6}" destId="{2A80CC0D-1B4B-445C-B8C2-84233A7694CD}" srcOrd="0" destOrd="0" presId="urn:microsoft.com/office/officeart/2008/layout/LinedList"/>
    <dgm:cxn modelId="{79704F56-01E7-4FC3-B57C-42475E7AB729}" type="presParOf" srcId="{693BA3AB-E395-42EE-92F8-A399082B91B6}" destId="{2F4564BC-210C-4874-97DD-34200522155D}" srcOrd="1" destOrd="0" presId="urn:microsoft.com/office/officeart/2008/layout/LinedList"/>
    <dgm:cxn modelId="{04B9DE63-631F-4151-ACDD-04D7B4DAF212}" type="presParOf" srcId="{AE83DC87-ECF5-4DFE-AAC5-8E034D0E00C2}" destId="{9EBC9642-A673-4F6E-AAA2-28235D276A25}" srcOrd="2" destOrd="0" presId="urn:microsoft.com/office/officeart/2008/layout/LinedList"/>
    <dgm:cxn modelId="{EAA6CF85-E03E-4EA7-A5A2-AE12EE1B092E}" type="presParOf" srcId="{AE83DC87-ECF5-4DFE-AAC5-8E034D0E00C2}" destId="{727F6F0B-B38A-4CF3-9475-D727578358A4}" srcOrd="3" destOrd="0" presId="urn:microsoft.com/office/officeart/2008/layout/LinedList"/>
    <dgm:cxn modelId="{71F3402B-B309-47BE-96C7-CF424A8518FB}" type="presParOf" srcId="{727F6F0B-B38A-4CF3-9475-D727578358A4}" destId="{88D9EA0A-20CF-4B3A-BB1F-55278D4B4CB0}" srcOrd="0" destOrd="0" presId="urn:microsoft.com/office/officeart/2008/layout/LinedList"/>
    <dgm:cxn modelId="{F3B0ADFA-F169-4B17-ACCC-6AF2ED73798A}" type="presParOf" srcId="{727F6F0B-B38A-4CF3-9475-D727578358A4}" destId="{853F7C07-EC68-4FE0-8FA3-D54EB812B560}" srcOrd="1" destOrd="0" presId="urn:microsoft.com/office/officeart/2008/layout/LinedList"/>
    <dgm:cxn modelId="{C234A2CC-8776-43C3-BD87-5FD8DA350DF9}" type="presParOf" srcId="{AE83DC87-ECF5-4DFE-AAC5-8E034D0E00C2}" destId="{AE981423-E606-4173-9461-3052D6E3D615}" srcOrd="4" destOrd="0" presId="urn:microsoft.com/office/officeart/2008/layout/LinedList"/>
    <dgm:cxn modelId="{A55A2642-3915-482B-8B1E-B34E18F10ACB}" type="presParOf" srcId="{AE83DC87-ECF5-4DFE-AAC5-8E034D0E00C2}" destId="{02229119-8C04-4992-B252-4714664B9B24}" srcOrd="5" destOrd="0" presId="urn:microsoft.com/office/officeart/2008/layout/LinedList"/>
    <dgm:cxn modelId="{2A093131-F592-49E4-AE5D-D10EE8774DB4}" type="presParOf" srcId="{02229119-8C04-4992-B252-4714664B9B24}" destId="{3A1203D7-2664-45F9-8CF8-0BE7B597F07B}" srcOrd="0" destOrd="0" presId="urn:microsoft.com/office/officeart/2008/layout/LinedList"/>
    <dgm:cxn modelId="{D986AAD5-4965-43FD-B69C-A942C795E0F0}" type="presParOf" srcId="{02229119-8C04-4992-B252-4714664B9B24}" destId="{69F64A0F-C618-4459-B72A-38D2EF833E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B5D69-D861-4B06-A93A-2E353CA2106C}">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0CC0D-1B4B-445C-B8C2-84233A7694CD}">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dirty="0"/>
            <a:t>The Andrew W. Mellon Foundation</a:t>
          </a:r>
        </a:p>
        <a:p>
          <a:pPr marL="0" lvl="0" indent="0" algn="l" defTabSz="1511300">
            <a:lnSpc>
              <a:spcPct val="90000"/>
            </a:lnSpc>
            <a:spcBef>
              <a:spcPct val="0"/>
            </a:spcBef>
            <a:spcAft>
              <a:spcPct val="35000"/>
            </a:spcAft>
            <a:buNone/>
            <a:defRPr cap="all"/>
          </a:pPr>
          <a:r>
            <a:rPr lang="en-US" sz="2600" kern="1200" dirty="0">
              <a:hlinkClick xmlns:r="http://schemas.openxmlformats.org/officeDocument/2006/relationships" r:id="rId1"/>
            </a:rPr>
            <a:t>www.mellon.org</a:t>
          </a:r>
          <a:endParaRPr lang="en-US" sz="2600" kern="1200" dirty="0"/>
        </a:p>
      </dsp:txBody>
      <dsp:txXfrm>
        <a:off x="0" y="2758"/>
        <a:ext cx="6797675" cy="1881464"/>
      </dsp:txXfrm>
    </dsp:sp>
    <dsp:sp modelId="{9EBC9642-A673-4F6E-AAA2-28235D276A25}">
      <dsp:nvSpPr>
        <dsp:cNvPr id="0" name=""/>
        <dsp:cNvSpPr/>
      </dsp:nvSpPr>
      <dsp:spPr>
        <a:xfrm>
          <a:off x="0" y="1884223"/>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9EA0A-20CF-4B3A-BB1F-55278D4B4CB0}">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defRPr cap="all"/>
          </a:pPr>
          <a:r>
            <a:rPr lang="en-US" sz="2100" kern="1200" cap="none" dirty="0"/>
            <a:t>The foundation does not have specific named grants, but they support programs in such areas as higher learning, arts and culture, public knowledge, and humanities in place. Previous recipients have included information literacy programs at universities.</a:t>
          </a:r>
          <a:endParaRPr lang="en-US" sz="2100" kern="1200" dirty="0"/>
        </a:p>
      </dsp:txBody>
      <dsp:txXfrm>
        <a:off x="0" y="1884223"/>
        <a:ext cx="6797675" cy="1881464"/>
      </dsp:txXfrm>
    </dsp:sp>
    <dsp:sp modelId="{AE981423-E606-4173-9461-3052D6E3D615}">
      <dsp:nvSpPr>
        <dsp:cNvPr id="0" name=""/>
        <dsp:cNvSpPr/>
      </dsp:nvSpPr>
      <dsp:spPr>
        <a:xfrm>
          <a:off x="0" y="376568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203D7-2664-45F9-8CF8-0BE7B597F07B}">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defRPr cap="all"/>
          </a:pPr>
          <a:r>
            <a:rPr lang="en-US" sz="2100" kern="1200" cap="none" dirty="0"/>
            <a:t>Applicants must submit an inquiry with a brief 300-word description of the program before submitting an application. Should the grant be found worthy of review by the team at the Mellon Foundation, the organization will be invited to submit an application for a grant (The Mellon Foundation, 2021a).</a:t>
          </a:r>
        </a:p>
      </dsp:txBody>
      <dsp:txXfrm>
        <a:off x="0" y="3765688"/>
        <a:ext cx="6797675" cy="188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B5D69-D861-4B06-A93A-2E353CA2106C}">
      <dsp:nvSpPr>
        <dsp:cNvPr id="0" name=""/>
        <dsp:cNvSpPr/>
      </dsp:nvSpPr>
      <dsp:spPr>
        <a:xfrm>
          <a:off x="0" y="712"/>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0CC0D-1B4B-445C-B8C2-84233A7694CD}">
      <dsp:nvSpPr>
        <dsp:cNvPr id="0" name=""/>
        <dsp:cNvSpPr/>
      </dsp:nvSpPr>
      <dsp:spPr>
        <a:xfrm>
          <a:off x="0" y="712"/>
          <a:ext cx="6797675" cy="1118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dirty="0"/>
            <a:t>The Campus Writing Center</a:t>
          </a:r>
        </a:p>
      </dsp:txBody>
      <dsp:txXfrm>
        <a:off x="0" y="712"/>
        <a:ext cx="6797675" cy="1118626"/>
      </dsp:txXfrm>
    </dsp:sp>
    <dsp:sp modelId="{9EBC9642-A673-4F6E-AAA2-28235D276A25}">
      <dsp:nvSpPr>
        <dsp:cNvPr id="0" name=""/>
        <dsp:cNvSpPr/>
      </dsp:nvSpPr>
      <dsp:spPr>
        <a:xfrm>
          <a:off x="0" y="1119338"/>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9EA0A-20CF-4B3A-BB1F-55278D4B4CB0}">
      <dsp:nvSpPr>
        <dsp:cNvPr id="0" name=""/>
        <dsp:cNvSpPr/>
      </dsp:nvSpPr>
      <dsp:spPr>
        <a:xfrm>
          <a:off x="0" y="1119338"/>
          <a:ext cx="6797675" cy="226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defRPr cap="all"/>
          </a:pPr>
          <a:r>
            <a:rPr lang="en-US" sz="2100" b="1" kern="1200" cap="none" dirty="0"/>
            <a:t>Opportunity</a:t>
          </a:r>
        </a:p>
        <a:p>
          <a:pPr marL="0" lvl="0" indent="0" algn="l" defTabSz="933450">
            <a:lnSpc>
              <a:spcPct val="90000"/>
            </a:lnSpc>
            <a:spcBef>
              <a:spcPct val="0"/>
            </a:spcBef>
            <a:spcAft>
              <a:spcPct val="35000"/>
            </a:spcAft>
            <a:buNone/>
            <a:defRPr cap="all"/>
          </a:pPr>
          <a:r>
            <a:rPr lang="en-US" sz="2100" kern="1200" cap="none" dirty="0"/>
            <a:t>Students are invited to drop into the writing center to ask for help with papers. If the library partners with the center, they can work with students on research problems and citation questions, while discussing how to find and evaluate sources as they relate to the assignment at hand.</a:t>
          </a:r>
          <a:endParaRPr lang="en-US" sz="2100" kern="1200" dirty="0"/>
        </a:p>
      </dsp:txBody>
      <dsp:txXfrm>
        <a:off x="0" y="1119338"/>
        <a:ext cx="6797675" cy="2264930"/>
      </dsp:txXfrm>
    </dsp:sp>
    <dsp:sp modelId="{AE981423-E606-4173-9461-3052D6E3D615}">
      <dsp:nvSpPr>
        <dsp:cNvPr id="0" name=""/>
        <dsp:cNvSpPr/>
      </dsp:nvSpPr>
      <dsp:spPr>
        <a:xfrm>
          <a:off x="0" y="3384269"/>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203D7-2664-45F9-8CF8-0BE7B597F07B}">
      <dsp:nvSpPr>
        <dsp:cNvPr id="0" name=""/>
        <dsp:cNvSpPr/>
      </dsp:nvSpPr>
      <dsp:spPr>
        <a:xfrm>
          <a:off x="0" y="3384269"/>
          <a:ext cx="6797675" cy="2264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defRPr cap="all"/>
          </a:pPr>
          <a:r>
            <a:rPr lang="en-US" sz="2100" b="1" kern="1200" cap="none" dirty="0"/>
            <a:t>Challenges</a:t>
          </a:r>
        </a:p>
        <a:p>
          <a:pPr marL="0" lvl="0" indent="0" algn="l" defTabSz="933450">
            <a:lnSpc>
              <a:spcPct val="90000"/>
            </a:lnSpc>
            <a:spcBef>
              <a:spcPct val="0"/>
            </a:spcBef>
            <a:spcAft>
              <a:spcPct val="35000"/>
            </a:spcAft>
            <a:buNone/>
            <a:defRPr cap="all"/>
          </a:pPr>
          <a:r>
            <a:rPr lang="en-US" sz="2100" kern="1200" cap="none" dirty="0"/>
            <a:t>The Writing Center has evolved as an individual center as it relates to writing. Who would hire new staffers? Would the Writing Center hire writing tutors and the librarian partner oversee research tutors? What budget would the partnership fall under? And where would it be located? Close to the humanities department? Within the library? Elsewhere?</a:t>
          </a:r>
        </a:p>
      </dsp:txBody>
      <dsp:txXfrm>
        <a:off x="0" y="3384269"/>
        <a:ext cx="6797675" cy="22649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3/14/2021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la.org/acrl/standards/ilframework" TargetMode="External"/><Relationship Id="rId2" Type="http://schemas.openxmlformats.org/officeDocument/2006/relationships/hyperlink" Target="https://www.flickr.com/photos/69926363@N05/15176137349/" TargetMode="External"/><Relationship Id="rId1" Type="http://schemas.openxmlformats.org/officeDocument/2006/relationships/slideLayout" Target="../slideLayouts/slideLayout2.xml"/><Relationship Id="rId6" Type="http://schemas.openxmlformats.org/officeDocument/2006/relationships/hyperlink" Target="https://mellon.org/programs/higher-learning/" TargetMode="External"/><Relationship Id="rId5" Type="http://schemas.openxmlformats.org/officeDocument/2006/relationships/hyperlink" Target="https://mellon.org/grants/grantmaking-policies-and-guidelines/" TargetMode="External"/><Relationship Id="rId4" Type="http://schemas.openxmlformats.org/officeDocument/2006/relationships/hyperlink" Target="https://wp.comminfo.rutgers.edu/ckuhlthau/information-search-proces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69926363@N05/15176137349" TargetMode="External"/><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69926363@N0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sz="5600" dirty="0"/>
              <a:t>Grants and Partnerships </a:t>
            </a:r>
            <a:br>
              <a:rPr lang="en-US" sz="5600" dirty="0"/>
            </a:br>
            <a:r>
              <a:rPr lang="en-US" sz="5600" dirty="0"/>
              <a:t>at a Four-Year University</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fontScale="70000" lnSpcReduction="20000"/>
          </a:bodyPr>
          <a:lstStyle/>
          <a:p>
            <a:r>
              <a:rPr lang="en-US" dirty="0"/>
              <a:t>LS 5203 Instructional Librarianship</a:t>
            </a:r>
          </a:p>
          <a:p>
            <a:r>
              <a:rPr lang="en-US" dirty="0"/>
              <a:t>Joanna Russell Bliss</a:t>
            </a:r>
          </a:p>
          <a:p>
            <a:r>
              <a:rPr lang="en-US" dirty="0"/>
              <a:t>15 March 2021</a:t>
            </a:r>
          </a:p>
          <a:p>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66800" y="4844374"/>
            <a:ext cx="10058400" cy="1188995"/>
          </a:xfrm>
        </p:spPr>
        <p:txBody>
          <a:bodyPr anchor="ctr">
            <a:normAutofit/>
          </a:bodyPr>
          <a:lstStyle/>
          <a:p>
            <a:pPr algn="ctr"/>
            <a:r>
              <a:rPr lang="en-US" dirty="0"/>
              <a:t>Outcomes</a:t>
            </a:r>
          </a:p>
        </p:txBody>
      </p:sp>
      <p:sp>
        <p:nvSpPr>
          <p:cNvPr id="11" name="Rectangle 10">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536B8F80-26FB-4845-86CD-6FB0213D8053}"/>
              </a:ext>
            </a:extLst>
          </p:cNvPr>
          <p:cNvSpPr/>
          <p:nvPr/>
        </p:nvSpPr>
        <p:spPr>
          <a:xfrm>
            <a:off x="2079178" y="1242013"/>
            <a:ext cx="1041169" cy="1041169"/>
          </a:xfrm>
          <a:prstGeom prst="ellipse">
            <a:avLst/>
          </a:prstGeom>
          <a:solidFill>
            <a:schemeClr val="accent2"/>
          </a:solidFill>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9" name="Rectangle 18" descr="User network with solid fill">
            <a:extLst>
              <a:ext uri="{FF2B5EF4-FFF2-40B4-BE49-F238E27FC236}">
                <a16:creationId xmlns:a16="http://schemas.microsoft.com/office/drawing/2014/main" id="{02753A3B-DAF6-4771-B069-FDD43123D02D}"/>
              </a:ext>
            </a:extLst>
          </p:cNvPr>
          <p:cNvSpPr/>
          <p:nvPr/>
        </p:nvSpPr>
        <p:spPr>
          <a:xfrm>
            <a:off x="2301078" y="1459786"/>
            <a:ext cx="597392" cy="59739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Oval 20">
            <a:extLst>
              <a:ext uri="{FF2B5EF4-FFF2-40B4-BE49-F238E27FC236}">
                <a16:creationId xmlns:a16="http://schemas.microsoft.com/office/drawing/2014/main" id="{F9E5E255-4F03-44E1-A23E-89493D25C084}"/>
              </a:ext>
            </a:extLst>
          </p:cNvPr>
          <p:cNvSpPr/>
          <p:nvPr/>
        </p:nvSpPr>
        <p:spPr>
          <a:xfrm>
            <a:off x="5542038" y="1242013"/>
            <a:ext cx="1041169" cy="1041169"/>
          </a:xfrm>
          <a:prstGeom prst="ellipse">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22" name="Rectangle 21" descr="Compass with solid fill">
            <a:extLst>
              <a:ext uri="{FF2B5EF4-FFF2-40B4-BE49-F238E27FC236}">
                <a16:creationId xmlns:a16="http://schemas.microsoft.com/office/drawing/2014/main" id="{78213016-63EE-4499-87DC-A76640E09A21}"/>
              </a:ext>
            </a:extLst>
          </p:cNvPr>
          <p:cNvSpPr/>
          <p:nvPr/>
        </p:nvSpPr>
        <p:spPr>
          <a:xfrm>
            <a:off x="5763926" y="1463902"/>
            <a:ext cx="597392" cy="597392"/>
          </a:xfrm>
          <a:prstGeom prst="rect">
            <a:avLst/>
          </a:prstGeom>
          <a:blipFill>
            <a:blip r:embed="rId5">
              <a:extLs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Oval 23">
            <a:extLst>
              <a:ext uri="{FF2B5EF4-FFF2-40B4-BE49-F238E27FC236}">
                <a16:creationId xmlns:a16="http://schemas.microsoft.com/office/drawing/2014/main" id="{AA38AAAD-B66B-46E9-8E70-0FDB450F4D55}"/>
              </a:ext>
            </a:extLst>
          </p:cNvPr>
          <p:cNvSpPr/>
          <p:nvPr/>
        </p:nvSpPr>
        <p:spPr>
          <a:xfrm>
            <a:off x="9071574" y="1244137"/>
            <a:ext cx="1041169" cy="1041169"/>
          </a:xfrm>
          <a:prstGeom prst="ellipse">
            <a:avLst/>
          </a:prstGeom>
          <a:solidFill>
            <a:schemeClr val="accent4"/>
          </a:solidFill>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25" name="Rectangle 24" descr="Boardroom with solid fill">
            <a:extLst>
              <a:ext uri="{FF2B5EF4-FFF2-40B4-BE49-F238E27FC236}">
                <a16:creationId xmlns:a16="http://schemas.microsoft.com/office/drawing/2014/main" id="{618E8CBE-FA0A-41EC-B184-90E302C5D5E5}"/>
              </a:ext>
            </a:extLst>
          </p:cNvPr>
          <p:cNvSpPr/>
          <p:nvPr/>
        </p:nvSpPr>
        <p:spPr>
          <a:xfrm>
            <a:off x="9283933" y="1466028"/>
            <a:ext cx="597392" cy="597392"/>
          </a:xfrm>
          <a:prstGeom prst="rect">
            <a:avLst/>
          </a:prstGeom>
          <a:blipFill>
            <a:blip r:embed="rId7">
              <a:extLs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0" name="Group 19">
            <a:extLst>
              <a:ext uri="{FF2B5EF4-FFF2-40B4-BE49-F238E27FC236}">
                <a16:creationId xmlns:a16="http://schemas.microsoft.com/office/drawing/2014/main" id="{6EDFBE16-CE67-4E39-BFCA-BA334C8E1F0C}"/>
              </a:ext>
            </a:extLst>
          </p:cNvPr>
          <p:cNvGrpSpPr/>
          <p:nvPr/>
        </p:nvGrpSpPr>
        <p:grpSpPr>
          <a:xfrm>
            <a:off x="1228242" y="2607482"/>
            <a:ext cx="2743200" cy="2793722"/>
            <a:chOff x="791105" y="1367592"/>
            <a:chExt cx="2048202" cy="2793722"/>
          </a:xfrm>
        </p:grpSpPr>
        <p:sp>
          <p:nvSpPr>
            <p:cNvPr id="31" name="Rectangle 30">
              <a:extLst>
                <a:ext uri="{FF2B5EF4-FFF2-40B4-BE49-F238E27FC236}">
                  <a16:creationId xmlns:a16="http://schemas.microsoft.com/office/drawing/2014/main" id="{1756F983-3436-4298-AAC1-3E9C533DD46C}"/>
                </a:ext>
              </a:extLst>
            </p:cNvPr>
            <p:cNvSpPr/>
            <p:nvPr/>
          </p:nvSpPr>
          <p:spPr>
            <a:xfrm>
              <a:off x="791106" y="1367592"/>
              <a:ext cx="1706835" cy="2793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xtBox 31">
              <a:extLst>
                <a:ext uri="{FF2B5EF4-FFF2-40B4-BE49-F238E27FC236}">
                  <a16:creationId xmlns:a16="http://schemas.microsoft.com/office/drawing/2014/main" id="{06F0F7A7-50DC-4A2A-8649-B27C056E0996}"/>
                </a:ext>
              </a:extLst>
            </p:cNvPr>
            <p:cNvSpPr txBox="1"/>
            <p:nvPr/>
          </p:nvSpPr>
          <p:spPr>
            <a:xfrm>
              <a:off x="791105" y="1367592"/>
              <a:ext cx="2048202" cy="2793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500" b="1" kern="1200" cap="none" baseline="0" dirty="0"/>
                <a:t>Emphasizing the links between research and writing</a:t>
              </a:r>
            </a:p>
            <a:p>
              <a:pPr marL="0" lvl="0" indent="0" algn="ctr" defTabSz="622300">
                <a:lnSpc>
                  <a:spcPct val="90000"/>
                </a:lnSpc>
                <a:spcBef>
                  <a:spcPct val="0"/>
                </a:spcBef>
                <a:spcAft>
                  <a:spcPct val="35000"/>
                </a:spcAft>
                <a:buNone/>
                <a:defRPr cap="all"/>
              </a:pPr>
              <a:r>
                <a:rPr lang="en-US" sz="1500" kern="1200" cap="none" baseline="0" dirty="0"/>
                <a:t>Partnership with the Writing Center would underscore the relationship between research and writing, whether it’s for a scholarly paper or a business presentation. In order to present your research in an orderly way, you still have to be able to find the best resources first.</a:t>
              </a:r>
            </a:p>
          </p:txBody>
        </p:sp>
      </p:grpSp>
      <p:grpSp>
        <p:nvGrpSpPr>
          <p:cNvPr id="23" name="Group 22">
            <a:extLst>
              <a:ext uri="{FF2B5EF4-FFF2-40B4-BE49-F238E27FC236}">
                <a16:creationId xmlns:a16="http://schemas.microsoft.com/office/drawing/2014/main" id="{E5DD765E-3E94-44F3-AB18-B448532B28DC}"/>
              </a:ext>
            </a:extLst>
          </p:cNvPr>
          <p:cNvGrpSpPr/>
          <p:nvPr/>
        </p:nvGrpSpPr>
        <p:grpSpPr>
          <a:xfrm>
            <a:off x="4691024" y="2607482"/>
            <a:ext cx="2743200" cy="2793722"/>
            <a:chOff x="4206262" y="1367592"/>
            <a:chExt cx="2048202" cy="2793722"/>
          </a:xfrm>
        </p:grpSpPr>
        <p:sp>
          <p:nvSpPr>
            <p:cNvPr id="29" name="Rectangle 28">
              <a:extLst>
                <a:ext uri="{FF2B5EF4-FFF2-40B4-BE49-F238E27FC236}">
                  <a16:creationId xmlns:a16="http://schemas.microsoft.com/office/drawing/2014/main" id="{A4300162-B8AD-4876-A941-87AA34F49E3E}"/>
                </a:ext>
              </a:extLst>
            </p:cNvPr>
            <p:cNvSpPr/>
            <p:nvPr/>
          </p:nvSpPr>
          <p:spPr>
            <a:xfrm>
              <a:off x="4206263" y="1367592"/>
              <a:ext cx="1706835" cy="2793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a:extLst>
                <a:ext uri="{FF2B5EF4-FFF2-40B4-BE49-F238E27FC236}">
                  <a16:creationId xmlns:a16="http://schemas.microsoft.com/office/drawing/2014/main" id="{20D00865-4605-4142-8E4B-A5B447E78CED}"/>
                </a:ext>
              </a:extLst>
            </p:cNvPr>
            <p:cNvSpPr txBox="1"/>
            <p:nvPr/>
          </p:nvSpPr>
          <p:spPr>
            <a:xfrm>
              <a:off x="4206262" y="1367592"/>
              <a:ext cx="2048202" cy="2793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500" b="1" kern="1200" cap="none" baseline="0" dirty="0"/>
                <a:t>Co-location builds </a:t>
              </a:r>
              <a:br>
                <a:rPr lang="en-US" sz="1500" b="1" kern="1200" cap="none" baseline="0" dirty="0"/>
              </a:br>
              <a:r>
                <a:rPr lang="en-US" sz="1500" b="1" kern="1200" cap="none" baseline="0" dirty="0"/>
                <a:t>on existing services</a:t>
              </a:r>
            </a:p>
            <a:p>
              <a:pPr marL="0" lvl="0" indent="0" algn="ctr" defTabSz="622300">
                <a:lnSpc>
                  <a:spcPct val="90000"/>
                </a:lnSpc>
                <a:spcBef>
                  <a:spcPct val="0"/>
                </a:spcBef>
                <a:spcAft>
                  <a:spcPct val="35000"/>
                </a:spcAft>
                <a:buNone/>
                <a:defRPr cap="all"/>
              </a:pPr>
              <a:r>
                <a:rPr lang="en-US" sz="1500" kern="1200" cap="none" baseline="0" dirty="0"/>
                <a:t>If the Writing Center already exists as a place to come for advice on one’s scholarly work, librarians would add to the benefits offered by the Writing Center in a space where students already feel comfortable when sharing their work.</a:t>
              </a:r>
            </a:p>
          </p:txBody>
        </p:sp>
      </p:grpSp>
      <p:grpSp>
        <p:nvGrpSpPr>
          <p:cNvPr id="26" name="Group 25">
            <a:extLst>
              <a:ext uri="{FF2B5EF4-FFF2-40B4-BE49-F238E27FC236}">
                <a16:creationId xmlns:a16="http://schemas.microsoft.com/office/drawing/2014/main" id="{9132F56F-8ABA-4B1F-8CC9-88DA5112ADF6}"/>
              </a:ext>
            </a:extLst>
          </p:cNvPr>
          <p:cNvGrpSpPr/>
          <p:nvPr/>
        </p:nvGrpSpPr>
        <p:grpSpPr>
          <a:xfrm>
            <a:off x="8220559" y="2609605"/>
            <a:ext cx="2743200" cy="2793722"/>
            <a:chOff x="7688173" y="1369715"/>
            <a:chExt cx="2048202" cy="2793722"/>
          </a:xfrm>
        </p:grpSpPr>
        <p:sp>
          <p:nvSpPr>
            <p:cNvPr id="27" name="Rectangle 26">
              <a:extLst>
                <a:ext uri="{FF2B5EF4-FFF2-40B4-BE49-F238E27FC236}">
                  <a16:creationId xmlns:a16="http://schemas.microsoft.com/office/drawing/2014/main" id="{84453417-F5AC-47A5-9F24-1AB3E48A997B}"/>
                </a:ext>
              </a:extLst>
            </p:cNvPr>
            <p:cNvSpPr/>
            <p:nvPr/>
          </p:nvSpPr>
          <p:spPr>
            <a:xfrm>
              <a:off x="7688174" y="1369715"/>
              <a:ext cx="1706835" cy="2793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3DEB1AA1-98C0-4811-9A81-A8D8151D3B8F}"/>
                </a:ext>
              </a:extLst>
            </p:cNvPr>
            <p:cNvSpPr txBox="1"/>
            <p:nvPr/>
          </p:nvSpPr>
          <p:spPr>
            <a:xfrm>
              <a:off x="7688173" y="1369715"/>
              <a:ext cx="2048202" cy="2793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cap="none" baseline="0" dirty="0"/>
                <a:t>One-on-one consultations</a:t>
              </a:r>
            </a:p>
            <a:p>
              <a:pPr marL="0" lvl="0" indent="0" algn="ctr" defTabSz="622300">
                <a:lnSpc>
                  <a:spcPct val="90000"/>
                </a:lnSpc>
                <a:spcBef>
                  <a:spcPct val="0"/>
                </a:spcBef>
                <a:spcAft>
                  <a:spcPct val="35000"/>
                </a:spcAft>
                <a:buNone/>
                <a:defRPr cap="all"/>
              </a:pPr>
              <a:r>
                <a:rPr lang="en-US" sz="1400" kern="1200" cap="none" baseline="0" dirty="0"/>
                <a:t>While librarians can offer this service with or without the Writing Center (and often do), such partnership would allow writing tutors and librarians to share consultations in a way that helps students in multiple ways – a librarian can review a paper that needs more narrative work and advise them to speak with a writing tutor; a writing tutor can see that the student needs more resources and advise them to talk to the librarian about further research.</a:t>
              </a:r>
            </a:p>
          </p:txBody>
        </p:sp>
      </p:grpSp>
    </p:spTree>
    <p:extLst>
      <p:ext uri="{BB962C8B-B14F-4D97-AF65-F5344CB8AC3E}">
        <p14:creationId xmlns:p14="http://schemas.microsoft.com/office/powerpoint/2010/main" val="328321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4B2407-550A-4BFC-8B7B-B35C9068AED3}"/>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Rationale</a:t>
            </a:r>
          </a:p>
        </p:txBody>
      </p:sp>
      <p:sp>
        <p:nvSpPr>
          <p:cNvPr id="3" name="Content Placeholder 2">
            <a:extLst>
              <a:ext uri="{FF2B5EF4-FFF2-40B4-BE49-F238E27FC236}">
                <a16:creationId xmlns:a16="http://schemas.microsoft.com/office/drawing/2014/main" id="{DB31CDC8-2199-4AE2-9F48-0F1EFC40E313}"/>
              </a:ext>
            </a:extLst>
          </p:cNvPr>
          <p:cNvSpPr>
            <a:spLocks noGrp="1"/>
          </p:cNvSpPr>
          <p:nvPr>
            <p:ph idx="1"/>
          </p:nvPr>
        </p:nvSpPr>
        <p:spPr>
          <a:xfrm>
            <a:off x="1096963" y="2191603"/>
            <a:ext cx="10058400" cy="3677385"/>
          </a:xfrm>
        </p:spPr>
        <p:txBody>
          <a:bodyPr>
            <a:noAutofit/>
          </a:bodyPr>
          <a:lstStyle/>
          <a:p>
            <a:pPr>
              <a:lnSpc>
                <a:spcPct val="90000"/>
              </a:lnSpc>
              <a:spcAft>
                <a:spcPts val="600"/>
              </a:spcAft>
            </a:pPr>
            <a:r>
              <a:rPr lang="en-US" sz="1800" dirty="0"/>
              <a:t>As first-year students work on their first research papers in college, the idea of scholarly research can be completely overwhelming. While the library has a system in place to offer one-shot instruction for these students within their freshmen writing classes, having a place to speak with writing tutors and librarians one-on-one would greatly help to support such instruction.</a:t>
            </a:r>
          </a:p>
          <a:p>
            <a:pPr>
              <a:lnSpc>
                <a:spcPct val="90000"/>
              </a:lnSpc>
              <a:spcAft>
                <a:spcPts val="600"/>
              </a:spcAft>
            </a:pPr>
            <a:r>
              <a:rPr lang="en-US" sz="1800" dirty="0"/>
              <a:t>Consider </a:t>
            </a:r>
            <a:r>
              <a:rPr lang="en-US" sz="1800" dirty="0" err="1"/>
              <a:t>Kuhlthau’s</a:t>
            </a:r>
            <a:r>
              <a:rPr lang="en-US" sz="1800" dirty="0"/>
              <a:t> (2021) </a:t>
            </a:r>
            <a:r>
              <a:rPr lang="en-US" sz="1800" i="1" dirty="0"/>
              <a:t>Information Search Process</a:t>
            </a:r>
            <a:r>
              <a:rPr lang="en-US" sz="1800" dirty="0"/>
              <a:t>: If librarians partner with the Writing Center, the partnership allows staffers to discuss an assignment with students wherever they are in the process. Librarians can work with students who are in the beginning stage of research: initiation, selection, and exploration. Both librarians and writing tutors can help students who are formulating hypotheses and collecting resources, trying to find connections between them. And writing tutors can work with students who have already written drafts but need feedback on how the information has been presented.</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497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4167-DE8F-4DBD-9196-6CF2D5B5888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6E0877F-65E1-416A-A4A6-48910118B2FC}"/>
              </a:ext>
            </a:extLst>
          </p:cNvPr>
          <p:cNvSpPr>
            <a:spLocks noGrp="1"/>
          </p:cNvSpPr>
          <p:nvPr>
            <p:ph idx="1"/>
          </p:nvPr>
        </p:nvSpPr>
        <p:spPr/>
        <p:txBody>
          <a:bodyPr>
            <a:normAutofit fontScale="85000" lnSpcReduction="20000"/>
          </a:bodyPr>
          <a:lstStyle/>
          <a:p>
            <a:r>
              <a:rPr lang="en-US" dirty="0"/>
              <a:t>148 Straith Street Staunton, VA 24401. (2013). </a:t>
            </a:r>
            <a:r>
              <a:rPr lang="en-US" i="1" dirty="0"/>
              <a:t>Writing center cover web </a:t>
            </a:r>
            <a:r>
              <a:rPr lang="en-US" dirty="0"/>
              <a:t>[Image]. Flickr. </a:t>
            </a:r>
            <a:r>
              <a:rPr lang="en-US" dirty="0">
                <a:hlinkClick r:id="rId2"/>
              </a:rPr>
              <a:t>https://www.flickr.com/photos/69926363@N05/15176137349/</a:t>
            </a:r>
            <a:r>
              <a:rPr lang="en-US" dirty="0"/>
              <a:t> </a:t>
            </a:r>
          </a:p>
          <a:p>
            <a:r>
              <a:rPr lang="en-US" dirty="0"/>
              <a:t>Association of College &amp; Research Libraries. (2016). Framework for information literacy for higher education. </a:t>
            </a:r>
            <a:r>
              <a:rPr lang="en-US" dirty="0">
                <a:hlinkClick r:id="rId3"/>
              </a:rPr>
              <a:t>http://www.ala.org/acrl/standards/ilframework</a:t>
            </a:r>
            <a:endParaRPr lang="en-US" dirty="0"/>
          </a:p>
          <a:p>
            <a:r>
              <a:rPr lang="en-US" dirty="0" err="1"/>
              <a:t>Kuhlthau</a:t>
            </a:r>
            <a:r>
              <a:rPr lang="en-US" dirty="0"/>
              <a:t>, C. (2021). Information search process. Rutgers School of Communication and Information. </a:t>
            </a:r>
            <a:r>
              <a:rPr lang="en-US" dirty="0">
                <a:hlinkClick r:id="rId4"/>
              </a:rPr>
              <a:t>https://wp.comminfo.rutgers.edu/ckuhlthau/information-search-process/</a:t>
            </a:r>
            <a:r>
              <a:rPr lang="en-US" dirty="0"/>
              <a:t> </a:t>
            </a:r>
          </a:p>
          <a:p>
            <a:r>
              <a:rPr lang="en-US" dirty="0"/>
              <a:t>The Mellon Foundation. (2021a). </a:t>
            </a:r>
            <a:r>
              <a:rPr lang="en-US" i="1" dirty="0"/>
              <a:t>Grantmaking policies and guidelines. </a:t>
            </a:r>
            <a:r>
              <a:rPr lang="en-US" dirty="0">
                <a:hlinkClick r:id="rId5"/>
              </a:rPr>
              <a:t>https://mellon.org/grants/grantmaking-policies-and-guidelines/</a:t>
            </a:r>
            <a:r>
              <a:rPr lang="en-US" dirty="0"/>
              <a:t> </a:t>
            </a:r>
          </a:p>
          <a:p>
            <a:r>
              <a:rPr lang="en-US" dirty="0"/>
              <a:t>The Mellon Foundation. (2021b). </a:t>
            </a:r>
            <a:r>
              <a:rPr lang="en-US" i="1" dirty="0"/>
              <a:t>Grants database. </a:t>
            </a:r>
            <a:r>
              <a:rPr lang="en-US" dirty="0">
                <a:hlinkClick r:id="rId5"/>
              </a:rPr>
              <a:t>https://mellon.org/grants/grantmaking-policies-and-guidelines/</a:t>
            </a:r>
            <a:r>
              <a:rPr lang="en-US" dirty="0"/>
              <a:t> </a:t>
            </a:r>
          </a:p>
          <a:p>
            <a:r>
              <a:rPr lang="en-US" dirty="0"/>
              <a:t>The Mellon Foundation. (2021c). </a:t>
            </a:r>
            <a:r>
              <a:rPr lang="en-US" i="1" dirty="0"/>
              <a:t>Programs: Higher learning. </a:t>
            </a:r>
            <a:r>
              <a:rPr lang="en-US" i="1" dirty="0">
                <a:hlinkClick r:id="rId6"/>
              </a:rPr>
              <a:t>https://mellon.org/programs/higher-learning/</a:t>
            </a:r>
            <a:r>
              <a:rPr lang="en-US" i="1" dirty="0"/>
              <a:t> </a:t>
            </a:r>
            <a:endParaRPr lang="en-US" dirty="0"/>
          </a:p>
        </p:txBody>
      </p:sp>
    </p:spTree>
    <p:extLst>
      <p:ext uri="{BB962C8B-B14F-4D97-AF65-F5344CB8AC3E}">
        <p14:creationId xmlns:p14="http://schemas.microsoft.com/office/powerpoint/2010/main" val="30801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6">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computer on a table&#10;&#10;Description automatically generated with low confidence">
            <a:extLst>
              <a:ext uri="{FF2B5EF4-FFF2-40B4-BE49-F238E27FC236}">
                <a16:creationId xmlns:a16="http://schemas.microsoft.com/office/drawing/2014/main" id="{2B18DF77-9FD2-425B-A8D3-AB298166802C}"/>
              </a:ext>
            </a:extLst>
          </p:cNvPr>
          <p:cNvPicPr>
            <a:picLocks noGrp="1" noChangeAspect="1"/>
          </p:cNvPicPr>
          <p:nvPr>
            <p:ph type="pic" idx="1"/>
          </p:nvPr>
        </p:nvPicPr>
        <p:blipFill rotWithShape="1">
          <a:blip r:embed="rId2"/>
          <a:srcRect/>
          <a:stretch/>
        </p:blipFill>
        <p:spPr>
          <a:xfrm>
            <a:off x="1" y="10"/>
            <a:ext cx="12191999" cy="6857990"/>
          </a:xfrm>
          <a:prstGeom prst="rect">
            <a:avLst/>
          </a:prstGeom>
        </p:spPr>
      </p:pic>
      <p:sp>
        <p:nvSpPr>
          <p:cNvPr id="26" name="Rectangle 1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693384F-381E-43C6-A80F-2338702E1190}"/>
              </a:ext>
            </a:extLst>
          </p:cNvPr>
          <p:cNvSpPr>
            <a:spLocks noGrp="1"/>
          </p:cNvSpPr>
          <p:nvPr>
            <p:ph type="title"/>
          </p:nvPr>
        </p:nvSpPr>
        <p:spPr>
          <a:xfrm>
            <a:off x="4985517" y="3331444"/>
            <a:ext cx="6470692" cy="1229306"/>
          </a:xfrm>
        </p:spPr>
        <p:txBody>
          <a:bodyPr vert="horz" lIns="91440" tIns="45720" rIns="91440" bIns="45720" rtlCol="0" anchor="b">
            <a:normAutofit/>
          </a:bodyPr>
          <a:lstStyle/>
          <a:p>
            <a:r>
              <a:rPr lang="en-US" sz="2600" dirty="0">
                <a:solidFill>
                  <a:schemeClr val="tx1"/>
                </a:solidFill>
              </a:rPr>
              <a:t>Collaboration is essential to the teaching of information literacy. Grants and partnerships can both contribute to the success of such programs.</a:t>
            </a:r>
          </a:p>
        </p:txBody>
      </p:sp>
      <p:cxnSp>
        <p:nvCxnSpPr>
          <p:cNvPr id="21" name="Straight Connector 2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3"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50B669D2-1653-44E2-84F9-2BB25DC4CF51}"/>
              </a:ext>
            </a:extLst>
          </p:cNvPr>
          <p:cNvSpPr>
            <a:spLocks noGrp="1"/>
          </p:cNvSpPr>
          <p:nvPr>
            <p:ph type="body" sz="half" idx="2"/>
          </p:nvPr>
        </p:nvSpPr>
        <p:spPr>
          <a:xfrm>
            <a:off x="405995" y="6473176"/>
            <a:ext cx="11380009" cy="312448"/>
          </a:xfrm>
          <a:noFill/>
        </p:spPr>
        <p:txBody>
          <a:bodyPr vert="horz" lIns="91440" tIns="45720" rIns="91440" bIns="45720" rtlCol="0">
            <a:normAutofit/>
          </a:bodyPr>
          <a:lstStyle/>
          <a:p>
            <a:pPr algn="ctr">
              <a:lnSpc>
                <a:spcPct val="90000"/>
              </a:lnSpc>
              <a:spcBef>
                <a:spcPts val="1200"/>
              </a:spcBef>
              <a:spcAft>
                <a:spcPts val="200"/>
              </a:spcAft>
            </a:pPr>
            <a:r>
              <a:rPr lang="en-US" sz="1200" b="0" i="0" u="none" strike="noStrike" cap="all" spc="200" dirty="0">
                <a:solidFill>
                  <a:schemeClr val="tx1"/>
                </a:solidFill>
                <a:effectLst/>
                <a:hlinkClick r:id="rId3">
                  <a:extLst>
                    <a:ext uri="{A12FA001-AC4F-418D-AE19-62706E023703}">
                      <ahyp:hlinkClr xmlns:ahyp="http://schemas.microsoft.com/office/drawing/2018/hyperlinkcolor" val="tx"/>
                    </a:ext>
                  </a:extLst>
                </a:hlinkClick>
              </a:rPr>
              <a:t>"Writing Center cover web"</a:t>
            </a:r>
            <a:r>
              <a:rPr lang="en-US" sz="1200" b="0" i="0" cap="all" spc="200" dirty="0">
                <a:solidFill>
                  <a:schemeClr val="tx1"/>
                </a:solidFill>
                <a:effectLst/>
              </a:rPr>
              <a:t> </a:t>
            </a:r>
            <a:r>
              <a:rPr lang="en-US" sz="1200" cap="all" spc="200" dirty="0">
                <a:solidFill>
                  <a:schemeClr val="tx1"/>
                </a:solidFill>
              </a:rPr>
              <a:t>by</a:t>
            </a:r>
            <a:r>
              <a:rPr lang="en-US" sz="1200" b="0" i="0" cap="all" spc="200" dirty="0">
                <a:solidFill>
                  <a:schemeClr val="tx1"/>
                </a:solidFill>
                <a:effectLst/>
              </a:rPr>
              <a:t> </a:t>
            </a:r>
            <a:r>
              <a:rPr lang="en-US" sz="1200" b="0" i="0" u="none" strike="noStrike" cap="all" spc="200" dirty="0">
                <a:solidFill>
                  <a:schemeClr val="tx1"/>
                </a:solidFill>
                <a:effectLst/>
                <a:hlinkClick r:id="rId4">
                  <a:extLst>
                    <a:ext uri="{A12FA001-AC4F-418D-AE19-62706E023703}">
                      <ahyp:hlinkClr xmlns:ahyp="http://schemas.microsoft.com/office/drawing/2018/hyperlinkcolor" val="tx"/>
                    </a:ext>
                  </a:extLst>
                </a:hlinkClick>
              </a:rPr>
              <a:t>148 Straith Street Staunton, VA 24401</a:t>
            </a:r>
            <a:r>
              <a:rPr lang="en-US" sz="1200" b="0" i="0" cap="all" spc="200" dirty="0">
                <a:solidFill>
                  <a:schemeClr val="tx1"/>
                </a:solidFill>
                <a:effectLst/>
              </a:rPr>
              <a:t> </a:t>
            </a:r>
            <a:r>
              <a:rPr lang="en-US" sz="1200" cap="all" spc="200" dirty="0">
                <a:solidFill>
                  <a:schemeClr val="tx1"/>
                </a:solidFill>
              </a:rPr>
              <a:t>is licensed under </a:t>
            </a:r>
            <a:r>
              <a:rPr lang="en-US" sz="1200" b="0" i="0" u="none" strike="noStrike" cap="all" spc="200" dirty="0">
                <a:solidFill>
                  <a:schemeClr val="tx1"/>
                </a:solidFill>
                <a:effectLst/>
                <a:hlinkClick r:id="rId5">
                  <a:extLst>
                    <a:ext uri="{A12FA001-AC4F-418D-AE19-62706E023703}">
                      <ahyp:hlinkClr xmlns:ahyp="http://schemas.microsoft.com/office/drawing/2018/hyperlinkcolor" val="tx"/>
                    </a:ext>
                  </a:extLst>
                </a:hlinkClick>
              </a:rPr>
              <a:t>CC BY 2.0</a:t>
            </a:r>
            <a:r>
              <a:rPr lang="en-US" sz="1200" cap="all" spc="200" dirty="0">
                <a:solidFill>
                  <a:schemeClr val="tx1"/>
                </a:solidFill>
              </a:rPr>
              <a:t>.</a:t>
            </a:r>
          </a:p>
        </p:txBody>
      </p:sp>
    </p:spTree>
    <p:extLst>
      <p:ext uri="{BB962C8B-B14F-4D97-AF65-F5344CB8AC3E}">
        <p14:creationId xmlns:p14="http://schemas.microsoft.com/office/powerpoint/2010/main" val="908215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86A5A4-6D78-40E1-91D0-4F08F3A12A5C}"/>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dirty="0">
                <a:solidFill>
                  <a:srgbClr val="FFFFFF"/>
                </a:solidFill>
              </a:rPr>
              <a:t>Grants</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313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One Possible Grant for IL Programs at a Four-Year University</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87942217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11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66800" y="4844374"/>
            <a:ext cx="10058400" cy="1188995"/>
          </a:xfrm>
        </p:spPr>
        <p:txBody>
          <a:bodyPr anchor="ctr">
            <a:normAutofit/>
          </a:bodyPr>
          <a:lstStyle/>
          <a:p>
            <a:pPr algn="ctr"/>
            <a:r>
              <a:rPr lang="en-US" dirty="0"/>
              <a:t>Grant Parameters</a:t>
            </a:r>
          </a:p>
        </p:txBody>
      </p:sp>
      <p:sp>
        <p:nvSpPr>
          <p:cNvPr id="11" name="Rectangle 10">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536B8F80-26FB-4845-86CD-6FB0213D8053}"/>
              </a:ext>
            </a:extLst>
          </p:cNvPr>
          <p:cNvSpPr/>
          <p:nvPr/>
        </p:nvSpPr>
        <p:spPr>
          <a:xfrm>
            <a:off x="2079178" y="1242013"/>
            <a:ext cx="1041169" cy="1041169"/>
          </a:xfrm>
          <a:prstGeom prst="ellipse">
            <a:avLst/>
          </a:prstGeom>
          <a:solidFill>
            <a:schemeClr val="accent2"/>
          </a:solidFill>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9" name="Rectangle 18" descr="Dollar with solid fill">
            <a:extLst>
              <a:ext uri="{FF2B5EF4-FFF2-40B4-BE49-F238E27FC236}">
                <a16:creationId xmlns:a16="http://schemas.microsoft.com/office/drawing/2014/main" id="{02753A3B-DAF6-4771-B069-FDD43123D02D}"/>
              </a:ext>
            </a:extLst>
          </p:cNvPr>
          <p:cNvSpPr/>
          <p:nvPr/>
        </p:nvSpPr>
        <p:spPr>
          <a:xfrm>
            <a:off x="2301078" y="1459786"/>
            <a:ext cx="597392" cy="59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Oval 20">
            <a:extLst>
              <a:ext uri="{FF2B5EF4-FFF2-40B4-BE49-F238E27FC236}">
                <a16:creationId xmlns:a16="http://schemas.microsoft.com/office/drawing/2014/main" id="{F9E5E255-4F03-44E1-A23E-89493D25C084}"/>
              </a:ext>
            </a:extLst>
          </p:cNvPr>
          <p:cNvSpPr/>
          <p:nvPr/>
        </p:nvSpPr>
        <p:spPr>
          <a:xfrm>
            <a:off x="5542038" y="1242013"/>
            <a:ext cx="1041169" cy="1041169"/>
          </a:xfrm>
          <a:prstGeom prst="ellipse">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22" name="Rectangle 21" descr="Daily calendar with solid fill">
            <a:extLst>
              <a:ext uri="{FF2B5EF4-FFF2-40B4-BE49-F238E27FC236}">
                <a16:creationId xmlns:a16="http://schemas.microsoft.com/office/drawing/2014/main" id="{78213016-63EE-4499-87DC-A76640E09A21}"/>
              </a:ext>
            </a:extLst>
          </p:cNvPr>
          <p:cNvSpPr/>
          <p:nvPr/>
        </p:nvSpPr>
        <p:spPr>
          <a:xfrm>
            <a:off x="5763926" y="1463902"/>
            <a:ext cx="597392" cy="597392"/>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Oval 23">
            <a:extLst>
              <a:ext uri="{FF2B5EF4-FFF2-40B4-BE49-F238E27FC236}">
                <a16:creationId xmlns:a16="http://schemas.microsoft.com/office/drawing/2014/main" id="{AA38AAAD-B66B-46E9-8E70-0FDB450F4D55}"/>
              </a:ext>
            </a:extLst>
          </p:cNvPr>
          <p:cNvSpPr/>
          <p:nvPr/>
        </p:nvSpPr>
        <p:spPr>
          <a:xfrm>
            <a:off x="9071574" y="1244137"/>
            <a:ext cx="1041169" cy="1041169"/>
          </a:xfrm>
          <a:prstGeom prst="ellipse">
            <a:avLst/>
          </a:prstGeom>
          <a:solidFill>
            <a:schemeClr val="accent4"/>
          </a:solidFill>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25" name="Rectangle 24" descr="Idea with solid fill">
            <a:extLst>
              <a:ext uri="{FF2B5EF4-FFF2-40B4-BE49-F238E27FC236}">
                <a16:creationId xmlns:a16="http://schemas.microsoft.com/office/drawing/2014/main" id="{618E8CBE-FA0A-41EC-B184-90E302C5D5E5}"/>
              </a:ext>
            </a:extLst>
          </p:cNvPr>
          <p:cNvSpPr/>
          <p:nvPr/>
        </p:nvSpPr>
        <p:spPr>
          <a:xfrm>
            <a:off x="9283933" y="1466028"/>
            <a:ext cx="597392" cy="59739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0" name="Group 19">
            <a:extLst>
              <a:ext uri="{FF2B5EF4-FFF2-40B4-BE49-F238E27FC236}">
                <a16:creationId xmlns:a16="http://schemas.microsoft.com/office/drawing/2014/main" id="{6EDFBE16-CE67-4E39-BFCA-BA334C8E1F0C}"/>
              </a:ext>
            </a:extLst>
          </p:cNvPr>
          <p:cNvGrpSpPr/>
          <p:nvPr/>
        </p:nvGrpSpPr>
        <p:grpSpPr>
          <a:xfrm>
            <a:off x="1228242" y="2607482"/>
            <a:ext cx="2743200" cy="2793722"/>
            <a:chOff x="791105" y="1367592"/>
            <a:chExt cx="2048202" cy="2793722"/>
          </a:xfrm>
        </p:grpSpPr>
        <p:sp>
          <p:nvSpPr>
            <p:cNvPr id="31" name="Rectangle 30">
              <a:extLst>
                <a:ext uri="{FF2B5EF4-FFF2-40B4-BE49-F238E27FC236}">
                  <a16:creationId xmlns:a16="http://schemas.microsoft.com/office/drawing/2014/main" id="{1756F983-3436-4298-AAC1-3E9C533DD46C}"/>
                </a:ext>
              </a:extLst>
            </p:cNvPr>
            <p:cNvSpPr/>
            <p:nvPr/>
          </p:nvSpPr>
          <p:spPr>
            <a:xfrm>
              <a:off x="791106" y="1367592"/>
              <a:ext cx="1706835" cy="2793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xtBox 31">
              <a:extLst>
                <a:ext uri="{FF2B5EF4-FFF2-40B4-BE49-F238E27FC236}">
                  <a16:creationId xmlns:a16="http://schemas.microsoft.com/office/drawing/2014/main" id="{06F0F7A7-50DC-4A2A-8649-B27C056E0996}"/>
                </a:ext>
              </a:extLst>
            </p:cNvPr>
            <p:cNvSpPr txBox="1"/>
            <p:nvPr/>
          </p:nvSpPr>
          <p:spPr>
            <a:xfrm>
              <a:off x="791105" y="1367592"/>
              <a:ext cx="2048202" cy="2793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600" b="1" kern="1200" cap="none" baseline="0" dirty="0"/>
                <a:t>Amount</a:t>
              </a:r>
            </a:p>
            <a:p>
              <a:pPr marL="0" lvl="0" indent="0" algn="ctr" defTabSz="622300">
                <a:lnSpc>
                  <a:spcPct val="90000"/>
                </a:lnSpc>
                <a:spcBef>
                  <a:spcPct val="0"/>
                </a:spcBef>
                <a:spcAft>
                  <a:spcPct val="35000"/>
                </a:spcAft>
                <a:buNone/>
                <a:defRPr cap="all"/>
              </a:pPr>
              <a:r>
                <a:rPr lang="en-US" sz="1600" kern="1200" cap="none" baseline="0" dirty="0"/>
                <a:t>There is no set amount for the grant, but previous grants to institutions of higher learning for information literacy programs range from $20,000 to $650,000 (The Mellon Foundation, 2021b).</a:t>
              </a:r>
            </a:p>
          </p:txBody>
        </p:sp>
      </p:grpSp>
      <p:grpSp>
        <p:nvGrpSpPr>
          <p:cNvPr id="23" name="Group 22">
            <a:extLst>
              <a:ext uri="{FF2B5EF4-FFF2-40B4-BE49-F238E27FC236}">
                <a16:creationId xmlns:a16="http://schemas.microsoft.com/office/drawing/2014/main" id="{E5DD765E-3E94-44F3-AB18-B448532B28DC}"/>
              </a:ext>
            </a:extLst>
          </p:cNvPr>
          <p:cNvGrpSpPr/>
          <p:nvPr/>
        </p:nvGrpSpPr>
        <p:grpSpPr>
          <a:xfrm>
            <a:off x="4691024" y="2607482"/>
            <a:ext cx="2743200" cy="2793722"/>
            <a:chOff x="4206262" y="1367592"/>
            <a:chExt cx="2048202" cy="2793722"/>
          </a:xfrm>
        </p:grpSpPr>
        <p:sp>
          <p:nvSpPr>
            <p:cNvPr id="29" name="Rectangle 28">
              <a:extLst>
                <a:ext uri="{FF2B5EF4-FFF2-40B4-BE49-F238E27FC236}">
                  <a16:creationId xmlns:a16="http://schemas.microsoft.com/office/drawing/2014/main" id="{A4300162-B8AD-4876-A941-87AA34F49E3E}"/>
                </a:ext>
              </a:extLst>
            </p:cNvPr>
            <p:cNvSpPr/>
            <p:nvPr/>
          </p:nvSpPr>
          <p:spPr>
            <a:xfrm>
              <a:off x="4206263" y="1367592"/>
              <a:ext cx="1706835" cy="2793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a:extLst>
                <a:ext uri="{FF2B5EF4-FFF2-40B4-BE49-F238E27FC236}">
                  <a16:creationId xmlns:a16="http://schemas.microsoft.com/office/drawing/2014/main" id="{20D00865-4605-4142-8E4B-A5B447E78CED}"/>
                </a:ext>
              </a:extLst>
            </p:cNvPr>
            <p:cNvSpPr txBox="1"/>
            <p:nvPr/>
          </p:nvSpPr>
          <p:spPr>
            <a:xfrm>
              <a:off x="4206262" y="1367592"/>
              <a:ext cx="2048202" cy="2793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600" b="1" kern="1200" cap="none" baseline="0" dirty="0"/>
                <a:t>Deadline</a:t>
              </a:r>
            </a:p>
            <a:p>
              <a:pPr marL="0" lvl="0" indent="0" algn="ctr" defTabSz="622300">
                <a:lnSpc>
                  <a:spcPct val="90000"/>
                </a:lnSpc>
                <a:spcBef>
                  <a:spcPct val="0"/>
                </a:spcBef>
                <a:spcAft>
                  <a:spcPct val="35000"/>
                </a:spcAft>
                <a:buNone/>
                <a:defRPr cap="all"/>
              </a:pPr>
              <a:r>
                <a:rPr lang="en-US" sz="1600" kern="1200" cap="none" baseline="0" dirty="0"/>
                <a:t>There are not required deadlines for grant applications, but they are reviewed by the board of trustees at quarterly meetings held throughout the year (The Mellon Foundation, 2021a).</a:t>
              </a:r>
            </a:p>
          </p:txBody>
        </p:sp>
      </p:grpSp>
      <p:grpSp>
        <p:nvGrpSpPr>
          <p:cNvPr id="26" name="Group 25">
            <a:extLst>
              <a:ext uri="{FF2B5EF4-FFF2-40B4-BE49-F238E27FC236}">
                <a16:creationId xmlns:a16="http://schemas.microsoft.com/office/drawing/2014/main" id="{9132F56F-8ABA-4B1F-8CC9-88DA5112ADF6}"/>
              </a:ext>
            </a:extLst>
          </p:cNvPr>
          <p:cNvGrpSpPr/>
          <p:nvPr/>
        </p:nvGrpSpPr>
        <p:grpSpPr>
          <a:xfrm>
            <a:off x="8220559" y="2609605"/>
            <a:ext cx="2743200" cy="2793722"/>
            <a:chOff x="7688173" y="1369715"/>
            <a:chExt cx="2048202" cy="2793722"/>
          </a:xfrm>
        </p:grpSpPr>
        <p:sp>
          <p:nvSpPr>
            <p:cNvPr id="27" name="Rectangle 26">
              <a:extLst>
                <a:ext uri="{FF2B5EF4-FFF2-40B4-BE49-F238E27FC236}">
                  <a16:creationId xmlns:a16="http://schemas.microsoft.com/office/drawing/2014/main" id="{84453417-F5AC-47A5-9F24-1AB3E48A997B}"/>
                </a:ext>
              </a:extLst>
            </p:cNvPr>
            <p:cNvSpPr/>
            <p:nvPr/>
          </p:nvSpPr>
          <p:spPr>
            <a:xfrm>
              <a:off x="7688174" y="1369715"/>
              <a:ext cx="1706835" cy="2793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3DEB1AA1-98C0-4811-9A81-A8D8151D3B8F}"/>
                </a:ext>
              </a:extLst>
            </p:cNvPr>
            <p:cNvSpPr txBox="1"/>
            <p:nvPr/>
          </p:nvSpPr>
          <p:spPr>
            <a:xfrm>
              <a:off x="7688173" y="1369715"/>
              <a:ext cx="2048202" cy="2793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500" b="1" kern="1200" cap="none" baseline="0" dirty="0"/>
                <a:t>Characteristics</a:t>
              </a:r>
            </a:p>
            <a:p>
              <a:pPr marL="0" lvl="0" indent="0" algn="ctr" defTabSz="622300">
                <a:lnSpc>
                  <a:spcPct val="90000"/>
                </a:lnSpc>
                <a:spcBef>
                  <a:spcPct val="0"/>
                </a:spcBef>
                <a:spcAft>
                  <a:spcPct val="35000"/>
                </a:spcAft>
                <a:buNone/>
                <a:defRPr cap="all"/>
              </a:pPr>
              <a:r>
                <a:rPr lang="en-US" sz="1500" kern="1200" cap="none" baseline="0" dirty="0"/>
                <a:t>The foundation does not have a strict definition of what types of programs can apply for a grant, but they note that the mission of the Foundation, as it applies to higher learning, “</a:t>
              </a:r>
              <a:r>
                <a:rPr lang="en-US" sz="1500" b="0" i="0" kern="1200" cap="none" baseline="0" dirty="0"/>
                <a:t>support sharper critical thinking to create a generation who can help steer a more engaged, multivocal, and truly democratic society,” </a:t>
              </a:r>
              <a:r>
                <a:rPr lang="en-US" sz="1500" kern="1200" cap="none" baseline="0" dirty="0"/>
                <a:t>(The Mellon Foundation, 2021c).</a:t>
              </a:r>
            </a:p>
          </p:txBody>
        </p:sp>
      </p:grpSp>
    </p:spTree>
    <p:extLst>
      <p:ext uri="{BB962C8B-B14F-4D97-AF65-F5344CB8AC3E}">
        <p14:creationId xmlns:p14="http://schemas.microsoft.com/office/powerpoint/2010/main" val="5888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4B2407-550A-4BFC-8B7B-B35C9068AED3}"/>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Rationale</a:t>
            </a:r>
          </a:p>
        </p:txBody>
      </p:sp>
      <p:sp>
        <p:nvSpPr>
          <p:cNvPr id="3" name="Content Placeholder 2">
            <a:extLst>
              <a:ext uri="{FF2B5EF4-FFF2-40B4-BE49-F238E27FC236}">
                <a16:creationId xmlns:a16="http://schemas.microsoft.com/office/drawing/2014/main" id="{DB31CDC8-2199-4AE2-9F48-0F1EFC40E313}"/>
              </a:ext>
            </a:extLst>
          </p:cNvPr>
          <p:cNvSpPr>
            <a:spLocks noGrp="1"/>
          </p:cNvSpPr>
          <p:nvPr>
            <p:ph idx="1"/>
          </p:nvPr>
        </p:nvSpPr>
        <p:spPr>
          <a:xfrm>
            <a:off x="1096963" y="2191603"/>
            <a:ext cx="10058400" cy="3677385"/>
          </a:xfrm>
        </p:spPr>
        <p:txBody>
          <a:bodyPr>
            <a:noAutofit/>
          </a:bodyPr>
          <a:lstStyle/>
          <a:p>
            <a:pPr>
              <a:lnSpc>
                <a:spcPct val="90000"/>
              </a:lnSpc>
              <a:spcAft>
                <a:spcPts val="600"/>
              </a:spcAft>
            </a:pPr>
            <a:r>
              <a:rPr lang="en-US" sz="1800" dirty="0"/>
              <a:t>The teaching of information literacy directly relates to the development of the critical thinking skills that the Foundation wants to encourage; the </a:t>
            </a:r>
            <a:r>
              <a:rPr lang="en-US" sz="1800" i="1" dirty="0"/>
              <a:t>Framework for Information Literacy for Higher Education</a:t>
            </a:r>
            <a:r>
              <a:rPr lang="en-US" sz="1800" dirty="0"/>
              <a:t> (2016) has multiple calls for such skills.</a:t>
            </a:r>
          </a:p>
          <a:p>
            <a:pPr lvl="1">
              <a:lnSpc>
                <a:spcPct val="90000"/>
              </a:lnSpc>
              <a:spcAft>
                <a:spcPts val="600"/>
              </a:spcAft>
            </a:pPr>
            <a:r>
              <a:rPr lang="en-US" sz="1600" dirty="0"/>
              <a:t>In its call for </a:t>
            </a:r>
            <a:r>
              <a:rPr lang="en-US" sz="1600" dirty="0" err="1"/>
              <a:t>metaliteracy</a:t>
            </a:r>
            <a:r>
              <a:rPr lang="en-US" sz="1600" dirty="0"/>
              <a:t>, the </a:t>
            </a:r>
            <a:r>
              <a:rPr lang="en-US" sz="1600" i="1" dirty="0"/>
              <a:t>Framework</a:t>
            </a:r>
            <a:r>
              <a:rPr lang="en-US" sz="1600" dirty="0"/>
              <a:t> notes a special focus on “metacognition, or critical self-reflection,” (Introduction, para. 5). A note on the definition of </a:t>
            </a:r>
            <a:r>
              <a:rPr lang="en-US" sz="1600" dirty="0" err="1"/>
              <a:t>metaliteracy</a:t>
            </a:r>
            <a:r>
              <a:rPr lang="en-US" sz="1600" dirty="0"/>
              <a:t> further explains, “This approach requires an ongoing adaptation to emerging technologies and an understanding of the critical thinking and reflection required to engage in these spaces as producers, collaborators, and distributors,” (Notes, no. 7).</a:t>
            </a:r>
          </a:p>
          <a:p>
            <a:pPr lvl="1">
              <a:lnSpc>
                <a:spcPct val="90000"/>
              </a:lnSpc>
              <a:spcAft>
                <a:spcPts val="600"/>
              </a:spcAft>
            </a:pPr>
            <a:r>
              <a:rPr lang="en-US" sz="1600" dirty="0"/>
              <a:t>In its definitions of the frames, the </a:t>
            </a:r>
            <a:r>
              <a:rPr lang="en-US" sz="1600" i="1" dirty="0"/>
              <a:t>Framework</a:t>
            </a:r>
            <a:r>
              <a:rPr lang="en-US" sz="1600" dirty="0"/>
              <a:t> asks “novice learners to critically examine all evidence” when considering a resource’s authority and appropriateness for the work in progress (Authority Is Constructed and Contextual, para. 2), and to “critically evaluate the usefulness of the information” (Information Creation as a Process, para. 2).</a:t>
            </a:r>
          </a:p>
          <a:p>
            <a:pPr lvl="1">
              <a:lnSpc>
                <a:spcPct val="90000"/>
              </a:lnSpc>
              <a:spcAft>
                <a:spcPts val="600"/>
              </a:spcAft>
            </a:pPr>
            <a:r>
              <a:rPr lang="en-US" sz="1600" dirty="0"/>
              <a:t>Finally, being fluent in </a:t>
            </a:r>
            <a:r>
              <a:rPr lang="en-US" sz="1600" dirty="0" err="1"/>
              <a:t>metaliteracy</a:t>
            </a:r>
            <a:r>
              <a:rPr lang="en-US" sz="1600" dirty="0"/>
              <a:t> allows students to “maintain an open mind and a critical stance,” (Research as Inquiry: Dispositions, point 4) and to “critically evaluate contributions made by others in participatory information environments,” (Scholarship as Conversation: Knowledge Practices, point 4).</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602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4B2407-550A-4BFC-8B7B-B35C9068AED3}"/>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Rationale</a:t>
            </a:r>
          </a:p>
        </p:txBody>
      </p:sp>
      <p:sp>
        <p:nvSpPr>
          <p:cNvPr id="3" name="Content Placeholder 2">
            <a:extLst>
              <a:ext uri="{FF2B5EF4-FFF2-40B4-BE49-F238E27FC236}">
                <a16:creationId xmlns:a16="http://schemas.microsoft.com/office/drawing/2014/main" id="{DB31CDC8-2199-4AE2-9F48-0F1EFC40E313}"/>
              </a:ext>
            </a:extLst>
          </p:cNvPr>
          <p:cNvSpPr>
            <a:spLocks noGrp="1"/>
          </p:cNvSpPr>
          <p:nvPr>
            <p:ph idx="1"/>
          </p:nvPr>
        </p:nvSpPr>
        <p:spPr>
          <a:xfrm>
            <a:off x="1096963" y="2191603"/>
            <a:ext cx="10058400" cy="3677385"/>
          </a:xfrm>
        </p:spPr>
        <p:txBody>
          <a:bodyPr>
            <a:noAutofit/>
          </a:bodyPr>
          <a:lstStyle/>
          <a:p>
            <a:pPr marL="0" indent="0">
              <a:lnSpc>
                <a:spcPct val="90000"/>
              </a:lnSpc>
              <a:spcAft>
                <a:spcPts val="600"/>
              </a:spcAft>
              <a:buNone/>
            </a:pPr>
            <a:r>
              <a:rPr lang="en-US" sz="1800" dirty="0"/>
              <a:t>The lack of parameters for the grants through the Mellon Foundation allow a university librarian to dream big when considering the teaching of information literacy. In an ideal setting, what would be needed to create a robust information literacy program that not only teaches IL skills but also allows for one-on-one consultations to underscore these skills while students are working on projects?</a:t>
            </a:r>
          </a:p>
          <a:p>
            <a:pPr marL="0" indent="0">
              <a:lnSpc>
                <a:spcPct val="90000"/>
              </a:lnSpc>
              <a:spcAft>
                <a:spcPts val="600"/>
              </a:spcAft>
              <a:buNone/>
            </a:pPr>
            <a:r>
              <a:rPr lang="en-US" sz="1800" dirty="0"/>
              <a:t>For example, it allows applicants to create a prospective budget that includes the salary of a new teaching librarian who can also work in a Research and Writing Lab, done in partnership with the Writing Center on campus.</a:t>
            </a:r>
          </a:p>
          <a:p>
            <a:pPr marL="0" indent="0">
              <a:lnSpc>
                <a:spcPct val="90000"/>
              </a:lnSpc>
              <a:spcAft>
                <a:spcPts val="600"/>
              </a:spcAft>
              <a:buNone/>
            </a:pPr>
            <a:r>
              <a:rPr lang="en-US" sz="1800" dirty="0"/>
              <a:t>Or to fund training:</a:t>
            </a:r>
          </a:p>
          <a:p>
            <a:pPr lvl="1">
              <a:lnSpc>
                <a:spcPct val="90000"/>
              </a:lnSpc>
              <a:spcAft>
                <a:spcPts val="600"/>
              </a:spcAft>
            </a:pPr>
            <a:r>
              <a:rPr lang="en-US" sz="1600" dirty="0"/>
              <a:t>For librarians who want to develop their tutoring and teaching skills.</a:t>
            </a:r>
          </a:p>
          <a:p>
            <a:pPr lvl="1">
              <a:lnSpc>
                <a:spcPct val="90000"/>
              </a:lnSpc>
              <a:spcAft>
                <a:spcPts val="600"/>
              </a:spcAft>
            </a:pPr>
            <a:r>
              <a:rPr lang="en-US" sz="1600" dirty="0"/>
              <a:t>For faculty who want to collaborate with librarians on information literacy assignments.</a:t>
            </a:r>
          </a:p>
          <a:p>
            <a:pPr lvl="1">
              <a:lnSpc>
                <a:spcPct val="90000"/>
              </a:lnSpc>
              <a:spcAft>
                <a:spcPts val="600"/>
              </a:spcAft>
            </a:pPr>
            <a:r>
              <a:rPr lang="en-US" sz="1600" dirty="0"/>
              <a:t>For peer writing tutors who can help fellow students with lower-level papers, allowing for longer consultations with librarians and writing instructors on bigger projects.</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05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486A5A4-6D78-40E1-91D0-4F08F3A12A5C}"/>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dirty="0">
                <a:solidFill>
                  <a:srgbClr val="FFFFFF"/>
                </a:solidFill>
              </a:rPr>
              <a:t>Partnerships</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422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Possible Collaboration</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05401001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05125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5.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{D88D98D3-4113-40E2-90EF-8781F2D3080D}tf11437505_win32</Template>
  <TotalTime>225</TotalTime>
  <Words>1357</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Georgia Pro Cond Light</vt:lpstr>
      <vt:lpstr>Speak Pro</vt:lpstr>
      <vt:lpstr>RetrospectVTI</vt:lpstr>
      <vt:lpstr>Grants and Partnerships  at a Four-Year University</vt:lpstr>
      <vt:lpstr>Collaboration is essential to the teaching of information literacy. Grants and partnerships can both contribute to the success of such programs.</vt:lpstr>
      <vt:lpstr>Grants</vt:lpstr>
      <vt:lpstr>One Possible Grant for IL Programs at a Four-Year University</vt:lpstr>
      <vt:lpstr>Grant Parameters</vt:lpstr>
      <vt:lpstr>Rationale</vt:lpstr>
      <vt:lpstr>Rationale</vt:lpstr>
      <vt:lpstr>Partnerships</vt:lpstr>
      <vt:lpstr>Possible Collaboration</vt:lpstr>
      <vt:lpstr>Outcomes</vt:lpstr>
      <vt:lpstr>Rationale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and Partnerships  at a Four-Year University</dc:title>
  <dc:creator>Joanna</dc:creator>
  <cp:lastModifiedBy>Joanna</cp:lastModifiedBy>
  <cp:revision>22</cp:revision>
  <dcterms:created xsi:type="dcterms:W3CDTF">2021-03-10T16:19:02Z</dcterms:created>
  <dcterms:modified xsi:type="dcterms:W3CDTF">2021-03-14T17:39:24Z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