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57" r:id="rId3"/>
    <p:sldId id="259" r:id="rId4"/>
    <p:sldId id="260" r:id="rId5"/>
    <p:sldId id="261" r:id="rId6"/>
    <p:sldId id="262" r:id="rId7"/>
    <p:sldId id="272" r:id="rId8"/>
    <p:sldId id="263" r:id="rId9"/>
    <p:sldId id="273" r:id="rId10"/>
    <p:sldId id="264" r:id="rId11"/>
    <p:sldId id="274" r:id="rId12"/>
    <p:sldId id="265" r:id="rId13"/>
    <p:sldId id="266" r:id="rId14"/>
    <p:sldId id="267" r:id="rId15"/>
    <p:sldId id="268" r:id="rId16"/>
    <p:sldId id="269" r:id="rId17"/>
    <p:sldId id="270" r:id="rId18"/>
    <p:sldId id="271" r:id="rId19"/>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1" autoAdjust="0"/>
    <p:restoredTop sz="73572" autoAdjust="0"/>
  </p:normalViewPr>
  <p:slideViewPr>
    <p:cSldViewPr snapToGrid="0">
      <p:cViewPr varScale="1">
        <p:scale>
          <a:sx n="58" d="100"/>
          <a:sy n="58"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guides.smu.edu/wrtr21s" TargetMode="External"/><Relationship Id="rId7" Type="http://schemas.openxmlformats.org/officeDocument/2006/relationships/image" Target="../media/image7.svg"/><Relationship Id="rId2" Type="http://schemas.openxmlformats.org/officeDocument/2006/relationships/hyperlink" Target="https://guides.smu.edu/home" TargetMode="External"/><Relationship Id="rId1" Type="http://schemas.openxmlformats.org/officeDocument/2006/relationships/hyperlink" Target="http://www.smu.edu/libraries" TargetMode="Externa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hyperlink" Target="http://www.smu.edu/libraries" TargetMode="External"/><Relationship Id="rId7" Type="http://schemas.openxmlformats.org/officeDocument/2006/relationships/image" Target="../media/image8.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hyperlink" Target="https://guides.smu.edu/home" TargetMode="External"/><Relationship Id="rId11" Type="http://schemas.openxmlformats.org/officeDocument/2006/relationships/image" Target="../media/image11.svg"/><Relationship Id="rId5" Type="http://schemas.openxmlformats.org/officeDocument/2006/relationships/image" Target="../media/image7.svg"/><Relationship Id="rId10" Type="http://schemas.openxmlformats.org/officeDocument/2006/relationships/image" Target="../media/image10.png"/><Relationship Id="rId4" Type="http://schemas.openxmlformats.org/officeDocument/2006/relationships/image" Target="../media/image6.png"/><Relationship Id="rId9" Type="http://schemas.openxmlformats.org/officeDocument/2006/relationships/hyperlink" Target="https://guides.smu.edu/wrtr21s" TargetMode="Externa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2A01D3-C29E-4380-A8CE-1967138D5A8A}" type="doc">
      <dgm:prSet loTypeId="urn:microsoft.com/office/officeart/2018/2/layout/IconLabelList" loCatId="icon" qsTypeId="urn:microsoft.com/office/officeart/2005/8/quickstyle/simple1" qsCatId="simple" csTypeId="urn:microsoft.com/office/officeart/2005/8/colors/accent0_3" csCatId="mainScheme" phldr="1"/>
      <dgm:spPr/>
      <dgm:t>
        <a:bodyPr/>
        <a:lstStyle/>
        <a:p>
          <a:endParaRPr lang="en-US"/>
        </a:p>
      </dgm:t>
    </dgm:pt>
    <dgm:pt modelId="{187DE589-409A-4B5E-B7F3-B4E43927D8B2}">
      <dgm:prSet/>
      <dgm:spPr/>
      <dgm:t>
        <a:bodyPr/>
        <a:lstStyle/>
        <a:p>
          <a:pPr>
            <a:lnSpc>
              <a:spcPct val="100000"/>
            </a:lnSpc>
          </a:pPr>
          <a:r>
            <a:rPr lang="en-US" baseline="0"/>
            <a:t>Library search: </a:t>
          </a:r>
          <a:r>
            <a:rPr lang="en-US" baseline="0">
              <a:hlinkClick xmlns:r="http://schemas.openxmlformats.org/officeDocument/2006/relationships" r:id="rId1"/>
            </a:rPr>
            <a:t>www.smu.edu/libraries</a:t>
          </a:r>
          <a:endParaRPr lang="en-US"/>
        </a:p>
      </dgm:t>
    </dgm:pt>
    <dgm:pt modelId="{75F23D80-9F8A-4203-8807-6AFB7950B53A}" type="parTrans" cxnId="{FA363E2B-1774-43D7-A57B-0FD104DEDC9C}">
      <dgm:prSet/>
      <dgm:spPr/>
      <dgm:t>
        <a:bodyPr/>
        <a:lstStyle/>
        <a:p>
          <a:endParaRPr lang="en-US"/>
        </a:p>
      </dgm:t>
    </dgm:pt>
    <dgm:pt modelId="{D852B8DB-16EA-4DFA-BBE8-19033BA7DA72}" type="sibTrans" cxnId="{FA363E2B-1774-43D7-A57B-0FD104DEDC9C}">
      <dgm:prSet/>
      <dgm:spPr/>
      <dgm:t>
        <a:bodyPr/>
        <a:lstStyle/>
        <a:p>
          <a:endParaRPr lang="en-US"/>
        </a:p>
      </dgm:t>
    </dgm:pt>
    <dgm:pt modelId="{B4907C27-9B89-49BE-9E9B-BC812E5C8231}">
      <dgm:prSet/>
      <dgm:spPr/>
      <dgm:t>
        <a:bodyPr/>
        <a:lstStyle/>
        <a:p>
          <a:pPr>
            <a:lnSpc>
              <a:spcPct val="100000"/>
            </a:lnSpc>
          </a:pPr>
          <a:r>
            <a:rPr lang="en-US" baseline="0"/>
            <a:t>Research guides: </a:t>
          </a:r>
          <a:r>
            <a:rPr lang="en-US" baseline="0">
              <a:hlinkClick xmlns:r="http://schemas.openxmlformats.org/officeDocument/2006/relationships" r:id="rId2"/>
            </a:rPr>
            <a:t>guides.smu.edu/home</a:t>
          </a:r>
          <a:endParaRPr lang="en-US"/>
        </a:p>
      </dgm:t>
    </dgm:pt>
    <dgm:pt modelId="{04C900A6-5472-4BE8-A213-DD0CD9956FE9}" type="parTrans" cxnId="{37D38D7E-2A21-46EE-9BF1-36BA0B6F5819}">
      <dgm:prSet/>
      <dgm:spPr/>
      <dgm:t>
        <a:bodyPr/>
        <a:lstStyle/>
        <a:p>
          <a:endParaRPr lang="en-US"/>
        </a:p>
      </dgm:t>
    </dgm:pt>
    <dgm:pt modelId="{7E1C8317-6572-4C46-B887-8681AD1328A6}" type="sibTrans" cxnId="{37D38D7E-2A21-46EE-9BF1-36BA0B6F5819}">
      <dgm:prSet/>
      <dgm:spPr/>
      <dgm:t>
        <a:bodyPr/>
        <a:lstStyle/>
        <a:p>
          <a:endParaRPr lang="en-US"/>
        </a:p>
      </dgm:t>
    </dgm:pt>
    <dgm:pt modelId="{73447D2F-40A6-45AC-AB5B-5D754C127C11}">
      <dgm:prSet/>
      <dgm:spPr/>
      <dgm:t>
        <a:bodyPr/>
        <a:lstStyle/>
        <a:p>
          <a:pPr>
            <a:lnSpc>
              <a:spcPct val="100000"/>
            </a:lnSpc>
          </a:pPr>
          <a:r>
            <a:rPr lang="en-US" baseline="0"/>
            <a:t>Your guide for this course: </a:t>
          </a:r>
          <a:r>
            <a:rPr lang="en-US" baseline="0">
              <a:hlinkClick xmlns:r="http://schemas.openxmlformats.org/officeDocument/2006/relationships" r:id="rId3"/>
            </a:rPr>
            <a:t>guides.smu.edu/wrtr21s</a:t>
          </a:r>
          <a:endParaRPr lang="en-US"/>
        </a:p>
      </dgm:t>
    </dgm:pt>
    <dgm:pt modelId="{B28403B1-F8E8-47DE-A5AB-872E8CA0C937}" type="parTrans" cxnId="{0F4F56E1-44CA-4018-9758-4FE1EE9DFE37}">
      <dgm:prSet/>
      <dgm:spPr/>
      <dgm:t>
        <a:bodyPr/>
        <a:lstStyle/>
        <a:p>
          <a:endParaRPr lang="en-US"/>
        </a:p>
      </dgm:t>
    </dgm:pt>
    <dgm:pt modelId="{A7119F97-4C19-4E96-9419-BDFC4B5F5BC0}" type="sibTrans" cxnId="{0F4F56E1-44CA-4018-9758-4FE1EE9DFE37}">
      <dgm:prSet/>
      <dgm:spPr/>
      <dgm:t>
        <a:bodyPr/>
        <a:lstStyle/>
        <a:p>
          <a:endParaRPr lang="en-US"/>
        </a:p>
      </dgm:t>
    </dgm:pt>
    <dgm:pt modelId="{0A914D26-CFB4-4545-A1C7-074CF1893FDC}">
      <dgm:prSet/>
      <dgm:spPr/>
      <dgm:t>
        <a:bodyPr/>
        <a:lstStyle/>
        <a:p>
          <a:pPr>
            <a:lnSpc>
              <a:spcPct val="100000"/>
            </a:lnSpc>
          </a:pPr>
          <a:r>
            <a:rPr lang="en-US" baseline="0"/>
            <a:t>The module in Canvas</a:t>
          </a:r>
          <a:endParaRPr lang="en-US"/>
        </a:p>
      </dgm:t>
    </dgm:pt>
    <dgm:pt modelId="{EC575A7E-7DDC-4CB7-AA6F-92AF650B8981}" type="parTrans" cxnId="{1C9B5F25-83BB-417C-8CD1-4C0916E6BBE6}">
      <dgm:prSet/>
      <dgm:spPr/>
      <dgm:t>
        <a:bodyPr/>
        <a:lstStyle/>
        <a:p>
          <a:endParaRPr lang="en-US"/>
        </a:p>
      </dgm:t>
    </dgm:pt>
    <dgm:pt modelId="{6A04246C-A5DC-4D6F-BB5B-F59B7FBA0B78}" type="sibTrans" cxnId="{1C9B5F25-83BB-417C-8CD1-4C0916E6BBE6}">
      <dgm:prSet/>
      <dgm:spPr/>
      <dgm:t>
        <a:bodyPr/>
        <a:lstStyle/>
        <a:p>
          <a:endParaRPr lang="en-US"/>
        </a:p>
      </dgm:t>
    </dgm:pt>
    <dgm:pt modelId="{7F0D3EE1-3430-404E-8661-B0BA2308D9C1}" type="pres">
      <dgm:prSet presAssocID="{942A01D3-C29E-4380-A8CE-1967138D5A8A}" presName="root" presStyleCnt="0">
        <dgm:presLayoutVars>
          <dgm:dir/>
          <dgm:resizeHandles val="exact"/>
        </dgm:presLayoutVars>
      </dgm:prSet>
      <dgm:spPr/>
    </dgm:pt>
    <dgm:pt modelId="{2ECF3D56-BDA5-4A49-9E14-4DC5D67BC9A1}" type="pres">
      <dgm:prSet presAssocID="{187DE589-409A-4B5E-B7F3-B4E43927D8B2}" presName="compNode" presStyleCnt="0"/>
      <dgm:spPr/>
    </dgm:pt>
    <dgm:pt modelId="{E6AD3A34-C262-4B97-AB6B-ED3BDB66CA14}" type="pres">
      <dgm:prSet presAssocID="{187DE589-409A-4B5E-B7F3-B4E43927D8B2}" presName="iconRect" presStyleLbl="node1" presStyleIdx="0" presStyleCnt="4"/>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dgm:spPr>
      <dgm:extLst>
        <a:ext uri="{E40237B7-FDA0-4F09-8148-C483321AD2D9}">
          <dgm14:cNvPr xmlns:dgm14="http://schemas.microsoft.com/office/drawing/2010/diagram" id="0" name="" descr="Books on Shelf"/>
        </a:ext>
      </dgm:extLst>
    </dgm:pt>
    <dgm:pt modelId="{0E998245-9450-48FB-91CD-908822DC8956}" type="pres">
      <dgm:prSet presAssocID="{187DE589-409A-4B5E-B7F3-B4E43927D8B2}" presName="spaceRect" presStyleCnt="0"/>
      <dgm:spPr/>
    </dgm:pt>
    <dgm:pt modelId="{32D4C4B2-868B-4F02-AE30-828500654B99}" type="pres">
      <dgm:prSet presAssocID="{187DE589-409A-4B5E-B7F3-B4E43927D8B2}" presName="textRect" presStyleLbl="revTx" presStyleIdx="0" presStyleCnt="4">
        <dgm:presLayoutVars>
          <dgm:chMax val="1"/>
          <dgm:chPref val="1"/>
        </dgm:presLayoutVars>
      </dgm:prSet>
      <dgm:spPr/>
    </dgm:pt>
    <dgm:pt modelId="{B36FF737-DD61-4C14-8B3D-4F72A50278D4}" type="pres">
      <dgm:prSet presAssocID="{D852B8DB-16EA-4DFA-BBE8-19033BA7DA72}" presName="sibTrans" presStyleCnt="0"/>
      <dgm:spPr/>
    </dgm:pt>
    <dgm:pt modelId="{9585B2B8-B399-4B0E-857F-6CA881C6CD1E}" type="pres">
      <dgm:prSet presAssocID="{B4907C27-9B89-49BE-9E9B-BC812E5C8231}" presName="compNode" presStyleCnt="0"/>
      <dgm:spPr/>
    </dgm:pt>
    <dgm:pt modelId="{7CA15D57-3C6E-4339-AEBB-94DF508EA611}" type="pres">
      <dgm:prSet presAssocID="{B4907C27-9B89-49BE-9E9B-BC812E5C8231}" presName="iconRect" presStyleLbl="node1" presStyleIdx="1" presStyleCnt="4"/>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a:blipFill>
      </dgm:spPr>
      <dgm:extLst>
        <a:ext uri="{E40237B7-FDA0-4F09-8148-C483321AD2D9}">
          <dgm14:cNvPr xmlns:dgm14="http://schemas.microsoft.com/office/drawing/2010/diagram" id="0" name="" descr="Route (Two Pins With A Path) with solid fill"/>
        </a:ext>
      </dgm:extLst>
    </dgm:pt>
    <dgm:pt modelId="{8D03A5B2-546A-4D82-9EC9-A04701CD0E5D}" type="pres">
      <dgm:prSet presAssocID="{B4907C27-9B89-49BE-9E9B-BC812E5C8231}" presName="spaceRect" presStyleCnt="0"/>
      <dgm:spPr/>
    </dgm:pt>
    <dgm:pt modelId="{8AF282F4-8F29-41F3-95C0-9A88BED9C915}" type="pres">
      <dgm:prSet presAssocID="{B4907C27-9B89-49BE-9E9B-BC812E5C8231}" presName="textRect" presStyleLbl="revTx" presStyleIdx="1" presStyleCnt="4">
        <dgm:presLayoutVars>
          <dgm:chMax val="1"/>
          <dgm:chPref val="1"/>
        </dgm:presLayoutVars>
      </dgm:prSet>
      <dgm:spPr/>
    </dgm:pt>
    <dgm:pt modelId="{988A05F9-1B63-4A89-B772-279B56D5E9EE}" type="pres">
      <dgm:prSet presAssocID="{7E1C8317-6572-4C46-B887-8681AD1328A6}" presName="sibTrans" presStyleCnt="0"/>
      <dgm:spPr/>
    </dgm:pt>
    <dgm:pt modelId="{B8F9212C-B1B1-44B6-82DF-91E403B72780}" type="pres">
      <dgm:prSet presAssocID="{73447D2F-40A6-45AC-AB5B-5D754C127C11}" presName="compNode" presStyleCnt="0"/>
      <dgm:spPr/>
    </dgm:pt>
    <dgm:pt modelId="{BACF4FA3-EFF3-4058-98A8-E24030490E2B}" type="pres">
      <dgm:prSet presAssocID="{73447D2F-40A6-45AC-AB5B-5D754C127C11}" presName="iconRect" presStyleLbl="node1" presStyleIdx="2" presStyleCnt="4"/>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dgm:spPr>
      <dgm:extLst>
        <a:ext uri="{E40237B7-FDA0-4F09-8148-C483321AD2D9}">
          <dgm14:cNvPr xmlns:dgm14="http://schemas.microsoft.com/office/drawing/2010/diagram" id="0" name="" descr="Compass"/>
        </a:ext>
      </dgm:extLst>
    </dgm:pt>
    <dgm:pt modelId="{9F1DC9D1-18A9-4F6D-82AB-5D08D626F239}" type="pres">
      <dgm:prSet presAssocID="{73447D2F-40A6-45AC-AB5B-5D754C127C11}" presName="spaceRect" presStyleCnt="0"/>
      <dgm:spPr/>
    </dgm:pt>
    <dgm:pt modelId="{6D23D526-0E91-4277-B3D9-FDFA63E7EEBE}" type="pres">
      <dgm:prSet presAssocID="{73447D2F-40A6-45AC-AB5B-5D754C127C11}" presName="textRect" presStyleLbl="revTx" presStyleIdx="2" presStyleCnt="4">
        <dgm:presLayoutVars>
          <dgm:chMax val="1"/>
          <dgm:chPref val="1"/>
        </dgm:presLayoutVars>
      </dgm:prSet>
      <dgm:spPr/>
    </dgm:pt>
    <dgm:pt modelId="{047462B3-079A-4469-8E19-F7B0B93A7A60}" type="pres">
      <dgm:prSet presAssocID="{A7119F97-4C19-4E96-9419-BDFC4B5F5BC0}" presName="sibTrans" presStyleCnt="0"/>
      <dgm:spPr/>
    </dgm:pt>
    <dgm:pt modelId="{64C1C9D5-360B-4F99-97F8-52DFB508A6FD}" type="pres">
      <dgm:prSet presAssocID="{0A914D26-CFB4-4545-A1C7-074CF1893FDC}" presName="compNode" presStyleCnt="0"/>
      <dgm:spPr/>
    </dgm:pt>
    <dgm:pt modelId="{8970CCCA-EC86-4F88-A286-B5645073407F}" type="pres">
      <dgm:prSet presAssocID="{0A914D26-CFB4-4545-A1C7-074CF1893FDC}" presName="iconRect" presStyleLbl="node1" presStyleIdx="3" presStyleCnt="4"/>
      <dgm:spPr>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dgm:spPr>
      <dgm:extLst>
        <a:ext uri="{E40237B7-FDA0-4F09-8148-C483321AD2D9}">
          <dgm14:cNvPr xmlns:dgm14="http://schemas.microsoft.com/office/drawing/2010/diagram" id="0" name="" descr="Easel"/>
        </a:ext>
      </dgm:extLst>
    </dgm:pt>
    <dgm:pt modelId="{A67D0D49-6774-4E6D-8872-36F9E262D568}" type="pres">
      <dgm:prSet presAssocID="{0A914D26-CFB4-4545-A1C7-074CF1893FDC}" presName="spaceRect" presStyleCnt="0"/>
      <dgm:spPr/>
    </dgm:pt>
    <dgm:pt modelId="{9833B4F4-D625-4372-9BD1-703FCA61A6D5}" type="pres">
      <dgm:prSet presAssocID="{0A914D26-CFB4-4545-A1C7-074CF1893FDC}" presName="textRect" presStyleLbl="revTx" presStyleIdx="3" presStyleCnt="4">
        <dgm:presLayoutVars>
          <dgm:chMax val="1"/>
          <dgm:chPref val="1"/>
        </dgm:presLayoutVars>
      </dgm:prSet>
      <dgm:spPr/>
    </dgm:pt>
  </dgm:ptLst>
  <dgm:cxnLst>
    <dgm:cxn modelId="{1C9B5F25-83BB-417C-8CD1-4C0916E6BBE6}" srcId="{942A01D3-C29E-4380-A8CE-1967138D5A8A}" destId="{0A914D26-CFB4-4545-A1C7-074CF1893FDC}" srcOrd="3" destOrd="0" parTransId="{EC575A7E-7DDC-4CB7-AA6F-92AF650B8981}" sibTransId="{6A04246C-A5DC-4D6F-BB5B-F59B7FBA0B78}"/>
    <dgm:cxn modelId="{FA363E2B-1774-43D7-A57B-0FD104DEDC9C}" srcId="{942A01D3-C29E-4380-A8CE-1967138D5A8A}" destId="{187DE589-409A-4B5E-B7F3-B4E43927D8B2}" srcOrd="0" destOrd="0" parTransId="{75F23D80-9F8A-4203-8807-6AFB7950B53A}" sibTransId="{D852B8DB-16EA-4DFA-BBE8-19033BA7DA72}"/>
    <dgm:cxn modelId="{37D38D7E-2A21-46EE-9BF1-36BA0B6F5819}" srcId="{942A01D3-C29E-4380-A8CE-1967138D5A8A}" destId="{B4907C27-9B89-49BE-9E9B-BC812E5C8231}" srcOrd="1" destOrd="0" parTransId="{04C900A6-5472-4BE8-A213-DD0CD9956FE9}" sibTransId="{7E1C8317-6572-4C46-B887-8681AD1328A6}"/>
    <dgm:cxn modelId="{D2194083-E0B4-499B-A8DC-CE561E08DBEC}" type="presOf" srcId="{B4907C27-9B89-49BE-9E9B-BC812E5C8231}" destId="{8AF282F4-8F29-41F3-95C0-9A88BED9C915}" srcOrd="0" destOrd="0" presId="urn:microsoft.com/office/officeart/2018/2/layout/IconLabelList"/>
    <dgm:cxn modelId="{177DFCAE-A588-4013-B600-EDA77C43CA88}" type="presOf" srcId="{942A01D3-C29E-4380-A8CE-1967138D5A8A}" destId="{7F0D3EE1-3430-404E-8661-B0BA2308D9C1}" srcOrd="0" destOrd="0" presId="urn:microsoft.com/office/officeart/2018/2/layout/IconLabelList"/>
    <dgm:cxn modelId="{6A8642DA-5DA1-4540-895D-2A6B2F9D3300}" type="presOf" srcId="{73447D2F-40A6-45AC-AB5B-5D754C127C11}" destId="{6D23D526-0E91-4277-B3D9-FDFA63E7EEBE}" srcOrd="0" destOrd="0" presId="urn:microsoft.com/office/officeart/2018/2/layout/IconLabelList"/>
    <dgm:cxn modelId="{0F4F56E1-44CA-4018-9758-4FE1EE9DFE37}" srcId="{942A01D3-C29E-4380-A8CE-1967138D5A8A}" destId="{73447D2F-40A6-45AC-AB5B-5D754C127C11}" srcOrd="2" destOrd="0" parTransId="{B28403B1-F8E8-47DE-A5AB-872E8CA0C937}" sibTransId="{A7119F97-4C19-4E96-9419-BDFC4B5F5BC0}"/>
    <dgm:cxn modelId="{4AF0A4E4-93FA-4F69-96B1-154E9F4D7DBA}" type="presOf" srcId="{187DE589-409A-4B5E-B7F3-B4E43927D8B2}" destId="{32D4C4B2-868B-4F02-AE30-828500654B99}" srcOrd="0" destOrd="0" presId="urn:microsoft.com/office/officeart/2018/2/layout/IconLabelList"/>
    <dgm:cxn modelId="{ED49F9FE-25AC-498B-B457-2AC70AEDE7EB}" type="presOf" srcId="{0A914D26-CFB4-4545-A1C7-074CF1893FDC}" destId="{9833B4F4-D625-4372-9BD1-703FCA61A6D5}" srcOrd="0" destOrd="0" presId="urn:microsoft.com/office/officeart/2018/2/layout/IconLabelList"/>
    <dgm:cxn modelId="{7C6C488E-83F2-4455-8A02-DBC75944D607}" type="presParOf" srcId="{7F0D3EE1-3430-404E-8661-B0BA2308D9C1}" destId="{2ECF3D56-BDA5-4A49-9E14-4DC5D67BC9A1}" srcOrd="0" destOrd="0" presId="urn:microsoft.com/office/officeart/2018/2/layout/IconLabelList"/>
    <dgm:cxn modelId="{4EE29AE8-CEBC-47EB-B44F-CBB4006294C0}" type="presParOf" srcId="{2ECF3D56-BDA5-4A49-9E14-4DC5D67BC9A1}" destId="{E6AD3A34-C262-4B97-AB6B-ED3BDB66CA14}" srcOrd="0" destOrd="0" presId="urn:microsoft.com/office/officeart/2018/2/layout/IconLabelList"/>
    <dgm:cxn modelId="{CC4226AB-51C3-4EA6-83F2-F5B3C41F33CF}" type="presParOf" srcId="{2ECF3D56-BDA5-4A49-9E14-4DC5D67BC9A1}" destId="{0E998245-9450-48FB-91CD-908822DC8956}" srcOrd="1" destOrd="0" presId="urn:microsoft.com/office/officeart/2018/2/layout/IconLabelList"/>
    <dgm:cxn modelId="{402EBAC0-78F5-4207-9889-07E3CBE570D3}" type="presParOf" srcId="{2ECF3D56-BDA5-4A49-9E14-4DC5D67BC9A1}" destId="{32D4C4B2-868B-4F02-AE30-828500654B99}" srcOrd="2" destOrd="0" presId="urn:microsoft.com/office/officeart/2018/2/layout/IconLabelList"/>
    <dgm:cxn modelId="{48BDF90F-2E89-4DCE-884F-557BC0D659F1}" type="presParOf" srcId="{7F0D3EE1-3430-404E-8661-B0BA2308D9C1}" destId="{B36FF737-DD61-4C14-8B3D-4F72A50278D4}" srcOrd="1" destOrd="0" presId="urn:microsoft.com/office/officeart/2018/2/layout/IconLabelList"/>
    <dgm:cxn modelId="{0F6A9552-14EE-42B5-B44F-42B5EA206CD7}" type="presParOf" srcId="{7F0D3EE1-3430-404E-8661-B0BA2308D9C1}" destId="{9585B2B8-B399-4B0E-857F-6CA881C6CD1E}" srcOrd="2" destOrd="0" presId="urn:microsoft.com/office/officeart/2018/2/layout/IconLabelList"/>
    <dgm:cxn modelId="{D14A9505-C448-46C6-B72F-D154D43D431E}" type="presParOf" srcId="{9585B2B8-B399-4B0E-857F-6CA881C6CD1E}" destId="{7CA15D57-3C6E-4339-AEBB-94DF508EA611}" srcOrd="0" destOrd="0" presId="urn:microsoft.com/office/officeart/2018/2/layout/IconLabelList"/>
    <dgm:cxn modelId="{053C794E-5ACE-42C5-8796-39BB7C6508DC}" type="presParOf" srcId="{9585B2B8-B399-4B0E-857F-6CA881C6CD1E}" destId="{8D03A5B2-546A-4D82-9EC9-A04701CD0E5D}" srcOrd="1" destOrd="0" presId="urn:microsoft.com/office/officeart/2018/2/layout/IconLabelList"/>
    <dgm:cxn modelId="{E73A09B6-8A4D-4826-9E8D-EEF12C4CA589}" type="presParOf" srcId="{9585B2B8-B399-4B0E-857F-6CA881C6CD1E}" destId="{8AF282F4-8F29-41F3-95C0-9A88BED9C915}" srcOrd="2" destOrd="0" presId="urn:microsoft.com/office/officeart/2018/2/layout/IconLabelList"/>
    <dgm:cxn modelId="{0745A37B-813C-4814-A1BE-6055671F0681}" type="presParOf" srcId="{7F0D3EE1-3430-404E-8661-B0BA2308D9C1}" destId="{988A05F9-1B63-4A89-B772-279B56D5E9EE}" srcOrd="3" destOrd="0" presId="urn:microsoft.com/office/officeart/2018/2/layout/IconLabelList"/>
    <dgm:cxn modelId="{9B823C98-29AA-4948-A2F6-BBA89E4D858B}" type="presParOf" srcId="{7F0D3EE1-3430-404E-8661-B0BA2308D9C1}" destId="{B8F9212C-B1B1-44B6-82DF-91E403B72780}" srcOrd="4" destOrd="0" presId="urn:microsoft.com/office/officeart/2018/2/layout/IconLabelList"/>
    <dgm:cxn modelId="{B3F4D65F-B323-4112-B68C-750E1C679100}" type="presParOf" srcId="{B8F9212C-B1B1-44B6-82DF-91E403B72780}" destId="{BACF4FA3-EFF3-4058-98A8-E24030490E2B}" srcOrd="0" destOrd="0" presId="urn:microsoft.com/office/officeart/2018/2/layout/IconLabelList"/>
    <dgm:cxn modelId="{003591E3-BC8C-40DF-9B4A-35180AA98403}" type="presParOf" srcId="{B8F9212C-B1B1-44B6-82DF-91E403B72780}" destId="{9F1DC9D1-18A9-4F6D-82AB-5D08D626F239}" srcOrd="1" destOrd="0" presId="urn:microsoft.com/office/officeart/2018/2/layout/IconLabelList"/>
    <dgm:cxn modelId="{840626F5-8DA4-4B3C-95D8-4D0B9D9C1E9B}" type="presParOf" srcId="{B8F9212C-B1B1-44B6-82DF-91E403B72780}" destId="{6D23D526-0E91-4277-B3D9-FDFA63E7EEBE}" srcOrd="2" destOrd="0" presId="urn:microsoft.com/office/officeart/2018/2/layout/IconLabelList"/>
    <dgm:cxn modelId="{DF77DA86-B36B-48D8-8758-995EB2358B4E}" type="presParOf" srcId="{7F0D3EE1-3430-404E-8661-B0BA2308D9C1}" destId="{047462B3-079A-4469-8E19-F7B0B93A7A60}" srcOrd="5" destOrd="0" presId="urn:microsoft.com/office/officeart/2018/2/layout/IconLabelList"/>
    <dgm:cxn modelId="{F5C45F2E-ACAF-4A53-B87A-D7E6605F201C}" type="presParOf" srcId="{7F0D3EE1-3430-404E-8661-B0BA2308D9C1}" destId="{64C1C9D5-360B-4F99-97F8-52DFB508A6FD}" srcOrd="6" destOrd="0" presId="urn:microsoft.com/office/officeart/2018/2/layout/IconLabelList"/>
    <dgm:cxn modelId="{C19E1848-D89C-4572-80E4-CE422D6A1B70}" type="presParOf" srcId="{64C1C9D5-360B-4F99-97F8-52DFB508A6FD}" destId="{8970CCCA-EC86-4F88-A286-B5645073407F}" srcOrd="0" destOrd="0" presId="urn:microsoft.com/office/officeart/2018/2/layout/IconLabelList"/>
    <dgm:cxn modelId="{939A3EFB-186F-4F6F-814C-AE046288FAB2}" type="presParOf" srcId="{64C1C9D5-360B-4F99-97F8-52DFB508A6FD}" destId="{A67D0D49-6774-4E6D-8872-36F9E262D568}" srcOrd="1" destOrd="0" presId="urn:microsoft.com/office/officeart/2018/2/layout/IconLabelList"/>
    <dgm:cxn modelId="{701FED1A-4AB3-4139-ADA6-52A95BEC9E4F}" type="presParOf" srcId="{64C1C9D5-360B-4F99-97F8-52DFB508A6FD}" destId="{9833B4F4-D625-4372-9BD1-703FCA61A6D5}"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D3A34-C262-4B97-AB6B-ED3BDB66CA14}">
      <dsp:nvSpPr>
        <dsp:cNvPr id="0" name=""/>
        <dsp:cNvSpPr/>
      </dsp:nvSpPr>
      <dsp:spPr>
        <a:xfrm>
          <a:off x="989179" y="325520"/>
          <a:ext cx="1102463" cy="110246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34925" cap="flat" cmpd="sng" algn="in">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D4C4B2-868B-4F02-AE30-828500654B99}">
      <dsp:nvSpPr>
        <dsp:cNvPr id="0" name=""/>
        <dsp:cNvSpPr/>
      </dsp:nvSpPr>
      <dsp:spPr>
        <a:xfrm>
          <a:off x="315451" y="1762650"/>
          <a:ext cx="2449917"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baseline="0"/>
            <a:t>Library search: </a:t>
          </a:r>
          <a:r>
            <a:rPr lang="en-US" sz="1700" kern="1200" baseline="0">
              <a:hlinkClick xmlns:r="http://schemas.openxmlformats.org/officeDocument/2006/relationships" r:id="rId3"/>
            </a:rPr>
            <a:t>www.smu.edu/libraries</a:t>
          </a:r>
          <a:endParaRPr lang="en-US" sz="1700" kern="1200"/>
        </a:p>
      </dsp:txBody>
      <dsp:txXfrm>
        <a:off x="315451" y="1762650"/>
        <a:ext cx="2449917" cy="720000"/>
      </dsp:txXfrm>
    </dsp:sp>
    <dsp:sp modelId="{7CA15D57-3C6E-4339-AEBB-94DF508EA611}">
      <dsp:nvSpPr>
        <dsp:cNvPr id="0" name=""/>
        <dsp:cNvSpPr/>
      </dsp:nvSpPr>
      <dsp:spPr>
        <a:xfrm>
          <a:off x="3867832" y="325520"/>
          <a:ext cx="1102463" cy="1102463"/>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a:ln w="34925" cap="flat" cmpd="sng" algn="in">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F282F4-8F29-41F3-95C0-9A88BED9C915}">
      <dsp:nvSpPr>
        <dsp:cNvPr id="0" name=""/>
        <dsp:cNvSpPr/>
      </dsp:nvSpPr>
      <dsp:spPr>
        <a:xfrm>
          <a:off x="3194105" y="1762650"/>
          <a:ext cx="2449917"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baseline="0"/>
            <a:t>Research guides: </a:t>
          </a:r>
          <a:r>
            <a:rPr lang="en-US" sz="1700" kern="1200" baseline="0">
              <a:hlinkClick xmlns:r="http://schemas.openxmlformats.org/officeDocument/2006/relationships" r:id="rId6"/>
            </a:rPr>
            <a:t>guides.smu.edu/home</a:t>
          </a:r>
          <a:endParaRPr lang="en-US" sz="1700" kern="1200"/>
        </a:p>
      </dsp:txBody>
      <dsp:txXfrm>
        <a:off x="3194105" y="1762650"/>
        <a:ext cx="2449917" cy="720000"/>
      </dsp:txXfrm>
    </dsp:sp>
    <dsp:sp modelId="{BACF4FA3-EFF3-4058-98A8-E24030490E2B}">
      <dsp:nvSpPr>
        <dsp:cNvPr id="0" name=""/>
        <dsp:cNvSpPr/>
      </dsp:nvSpPr>
      <dsp:spPr>
        <a:xfrm>
          <a:off x="989179" y="3095130"/>
          <a:ext cx="1102463" cy="110246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34925" cap="flat" cmpd="sng" algn="in">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23D526-0E91-4277-B3D9-FDFA63E7EEBE}">
      <dsp:nvSpPr>
        <dsp:cNvPr id="0" name=""/>
        <dsp:cNvSpPr/>
      </dsp:nvSpPr>
      <dsp:spPr>
        <a:xfrm>
          <a:off x="315451" y="4532260"/>
          <a:ext cx="2449917"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baseline="0"/>
            <a:t>Your guide for this course: </a:t>
          </a:r>
          <a:r>
            <a:rPr lang="en-US" sz="1700" kern="1200" baseline="0">
              <a:hlinkClick xmlns:r="http://schemas.openxmlformats.org/officeDocument/2006/relationships" r:id="rId9"/>
            </a:rPr>
            <a:t>guides.smu.edu/wrtr21s</a:t>
          </a:r>
          <a:endParaRPr lang="en-US" sz="1700" kern="1200"/>
        </a:p>
      </dsp:txBody>
      <dsp:txXfrm>
        <a:off x="315451" y="4532260"/>
        <a:ext cx="2449917" cy="720000"/>
      </dsp:txXfrm>
    </dsp:sp>
    <dsp:sp modelId="{8970CCCA-EC86-4F88-A286-B5645073407F}">
      <dsp:nvSpPr>
        <dsp:cNvPr id="0" name=""/>
        <dsp:cNvSpPr/>
      </dsp:nvSpPr>
      <dsp:spPr>
        <a:xfrm>
          <a:off x="3867832" y="3095130"/>
          <a:ext cx="1102463" cy="1102463"/>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34925" cap="flat" cmpd="sng" algn="in">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33B4F4-D625-4372-9BD1-703FCA61A6D5}">
      <dsp:nvSpPr>
        <dsp:cNvPr id="0" name=""/>
        <dsp:cNvSpPr/>
      </dsp:nvSpPr>
      <dsp:spPr>
        <a:xfrm>
          <a:off x="3194105" y="4532260"/>
          <a:ext cx="2449917"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baseline="0"/>
            <a:t>The module in Canvas</a:t>
          </a:r>
          <a:endParaRPr lang="en-US" sz="1700" kern="1200"/>
        </a:p>
      </dsp:txBody>
      <dsp:txXfrm>
        <a:off x="3194105" y="4532260"/>
        <a:ext cx="2449917"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F4383160-16F3-4718-951A-FCF6205FF9A4}" type="datetimeFigureOut">
              <a:rPr lang="en-US" smtClean="0"/>
              <a:t>4/8/2021</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66E312B-D6CE-4B76-9FDD-55E7BC38063D}" type="slidenum">
              <a:rPr lang="en-US" smtClean="0"/>
              <a:t>‹#›</a:t>
            </a:fld>
            <a:endParaRPr lang="en-US"/>
          </a:p>
        </p:txBody>
      </p:sp>
    </p:spTree>
    <p:extLst>
      <p:ext uri="{BB962C8B-B14F-4D97-AF65-F5344CB8AC3E}">
        <p14:creationId xmlns:p14="http://schemas.microsoft.com/office/powerpoint/2010/main" val="1930385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50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Have open before presentation:</a:t>
            </a:r>
          </a:p>
          <a:p>
            <a:pPr marL="0" marR="0">
              <a:lnSpc>
                <a:spcPct val="150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Library home page</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WRTR research guide</a:t>
            </a:r>
          </a:p>
          <a:p>
            <a:pPr marL="342900" marR="0" lvl="0" indent="-342900">
              <a:lnSpc>
                <a:spcPct val="150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PPT slides</a:t>
            </a:r>
          </a:p>
        </p:txBody>
      </p:sp>
      <p:sp>
        <p:nvSpPr>
          <p:cNvPr id="4" name="Slide Number Placeholder 3"/>
          <p:cNvSpPr>
            <a:spLocks noGrp="1"/>
          </p:cNvSpPr>
          <p:nvPr>
            <p:ph type="sldNum" sz="quarter" idx="5"/>
          </p:nvPr>
        </p:nvSpPr>
        <p:spPr/>
        <p:txBody>
          <a:bodyPr/>
          <a:lstStyle/>
          <a:p>
            <a:fld id="{666E312B-D6CE-4B76-9FDD-55E7BC38063D}" type="slidenum">
              <a:rPr lang="en-US" smtClean="0"/>
              <a:t>1</a:t>
            </a:fld>
            <a:endParaRPr lang="en-US"/>
          </a:p>
        </p:txBody>
      </p:sp>
    </p:spTree>
    <p:extLst>
      <p:ext uri="{BB962C8B-B14F-4D97-AF65-F5344CB8AC3E}">
        <p14:creationId xmlns:p14="http://schemas.microsoft.com/office/powerpoint/2010/main" val="12951734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dirty="0"/>
              <a:t>Why is reliability important for your assignment here? Type your thoughts into the chat. As you look for new information, you need to ask yourself, Who has created this information? What is their motive?</a:t>
            </a:r>
          </a:p>
          <a:p>
            <a:endParaRPr lang="en-US" dirty="0"/>
          </a:p>
        </p:txBody>
      </p:sp>
      <p:sp>
        <p:nvSpPr>
          <p:cNvPr id="4" name="Slide Number Placeholder 3"/>
          <p:cNvSpPr>
            <a:spLocks noGrp="1"/>
          </p:cNvSpPr>
          <p:nvPr>
            <p:ph type="sldNum" sz="quarter" idx="5"/>
          </p:nvPr>
        </p:nvSpPr>
        <p:spPr/>
        <p:txBody>
          <a:bodyPr/>
          <a:lstStyle/>
          <a:p>
            <a:fld id="{666E312B-D6CE-4B76-9FDD-55E7BC38063D}" type="slidenum">
              <a:rPr lang="en-US" smtClean="0"/>
              <a:t>10</a:t>
            </a:fld>
            <a:endParaRPr lang="en-US"/>
          </a:p>
        </p:txBody>
      </p:sp>
    </p:spTree>
    <p:extLst>
      <p:ext uri="{BB962C8B-B14F-4D97-AF65-F5344CB8AC3E}">
        <p14:creationId xmlns:p14="http://schemas.microsoft.com/office/powerpoint/2010/main" val="1094933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example, I’m going to show you two graphics here. I want you to look at the citation and note who created the graphic. If you don’t know about the group, search for it. Here’s the first one. What can you tell me about the group that created it? Put it in the chat. (If no one finds it, here’s a story about how the graphic is a hoax: https://factcheck.afp.com/old-hoax-about-us-crime-statistics-recirculates-online-anti-racism-protests-continue) </a:t>
            </a:r>
          </a:p>
          <a:p>
            <a:endParaRPr lang="en-US" dirty="0"/>
          </a:p>
          <a:p>
            <a:r>
              <a:rPr lang="en-US" dirty="0"/>
              <a:t>OK, here’s the 2</a:t>
            </a:r>
            <a:r>
              <a:rPr lang="en-US" baseline="30000" dirty="0"/>
              <a:t>nd</a:t>
            </a:r>
            <a:r>
              <a:rPr lang="en-US" dirty="0"/>
              <a:t> graphic. Who created that graphic? If it’s hard to see, it’s the Federal Bureau of Investigation. </a:t>
            </a:r>
          </a:p>
          <a:p>
            <a:endParaRPr lang="en-US" dirty="0"/>
          </a:p>
          <a:p>
            <a:r>
              <a:rPr lang="en-US" dirty="0"/>
              <a:t>As you find information on your conspiracy, ask yourself who is publishing or circulating the information? Are they trustworthy? And why are they creating the information in this manner?</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666E312B-D6CE-4B76-9FDD-55E7BC38063D}" type="slidenum">
              <a:rPr lang="en-US" smtClean="0"/>
              <a:t>11</a:t>
            </a:fld>
            <a:endParaRPr lang="en-US"/>
          </a:p>
        </p:txBody>
      </p:sp>
    </p:spTree>
    <p:extLst>
      <p:ext uri="{BB962C8B-B14F-4D97-AF65-F5344CB8AC3E}">
        <p14:creationId xmlns:p14="http://schemas.microsoft.com/office/powerpoint/2010/main" val="36685650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as you search for resources, particularly if you’re not searching scholarly databases or the library catalog, you need to think about reliability and how this fits into your paper. </a:t>
            </a:r>
          </a:p>
          <a:p>
            <a:endParaRPr lang="en-US" dirty="0"/>
          </a:p>
          <a:p>
            <a:r>
              <a:rPr lang="en-US" dirty="0"/>
              <a:t>As a reminder, the module asked you to apply these questions to the source you found in activity 2. I’ve added the question about reliability. Give me a thumbs up if this makes sense.</a:t>
            </a:r>
          </a:p>
        </p:txBody>
      </p:sp>
      <p:sp>
        <p:nvSpPr>
          <p:cNvPr id="4" name="Slide Number Placeholder 3"/>
          <p:cNvSpPr>
            <a:spLocks noGrp="1"/>
          </p:cNvSpPr>
          <p:nvPr>
            <p:ph type="sldNum" sz="quarter" idx="5"/>
          </p:nvPr>
        </p:nvSpPr>
        <p:spPr/>
        <p:txBody>
          <a:bodyPr/>
          <a:lstStyle/>
          <a:p>
            <a:fld id="{666E312B-D6CE-4B76-9FDD-55E7BC38063D}" type="slidenum">
              <a:rPr lang="en-US" smtClean="0"/>
              <a:t>12</a:t>
            </a:fld>
            <a:endParaRPr lang="en-US"/>
          </a:p>
        </p:txBody>
      </p:sp>
    </p:spTree>
    <p:extLst>
      <p:ext uri="{BB962C8B-B14F-4D97-AF65-F5344CB8AC3E}">
        <p14:creationId xmlns:p14="http://schemas.microsoft.com/office/powerpoint/2010/main" val="538575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900" dirty="0">
                <a:solidFill>
                  <a:srgbClr val="000000"/>
                </a:solidFill>
                <a:latin typeface="Calibri" panose="020F0502020204030204" pitchFamily="34" charset="0"/>
              </a:rPr>
              <a:t>So let’s talk about what you found in your research. These are the questions I’d like you all to discuss in the break out rooms. I will join each one to see where you are in the research process and to discuss where you might be having some challenges with your topic or research.</a:t>
            </a:r>
            <a:r>
              <a:rPr lang="en-US" sz="1900" dirty="0">
                <a:solidFill>
                  <a:srgbClr val="444444"/>
                </a:solidFill>
                <a:latin typeface="Calibri" panose="020F0502020204030204" pitchFamily="34" charset="0"/>
              </a:rPr>
              <a:t>​ </a:t>
            </a:r>
          </a:p>
          <a:p>
            <a:pPr algn="l" rtl="0" fontAlgn="base"/>
            <a:endParaRPr lang="en-US" sz="1900" dirty="0">
              <a:solidFill>
                <a:srgbClr val="444444"/>
              </a:solidFill>
              <a:latin typeface="Calibri" panose="020F0502020204030204" pitchFamily="34" charset="0"/>
            </a:endParaRPr>
          </a:p>
          <a:p>
            <a:pPr algn="l" rtl="0" fontAlgn="base"/>
            <a:r>
              <a:rPr lang="en-US" sz="1900" dirty="0">
                <a:solidFill>
                  <a:srgbClr val="444444"/>
                </a:solidFill>
                <a:latin typeface="Calibri" panose="020F0502020204030204" pitchFamily="34" charset="0"/>
              </a:rPr>
              <a:t>In particular, I’d like each of you to explain your topic to your classmates – what’s your main idea? What are the points you’re going to discuss, using the connections you’ve found? (Think of each connection as the central idea for a paragraph.) What have you found so far – for either the historical context section or the lit review? Then help each other search for new resources – given their topics, where should they search? What keywords might work? How does what you find fit into your topic and your paper?</a:t>
            </a:r>
          </a:p>
          <a:p>
            <a:pPr algn="l" rtl="0" fontAlgn="base"/>
            <a:endParaRPr lang="en-US" sz="1900" dirty="0">
              <a:solidFill>
                <a:srgbClr val="444444"/>
              </a:solidFill>
              <a:latin typeface="Calibri" panose="020F0502020204030204" pitchFamily="34" charset="0"/>
            </a:endParaRPr>
          </a:p>
          <a:p>
            <a:pPr algn="l" rtl="0" fontAlgn="base"/>
            <a:r>
              <a:rPr lang="en-US" sz="1900" dirty="0">
                <a:solidFill>
                  <a:srgbClr val="444444"/>
                </a:solidFill>
                <a:latin typeface="Calibri" panose="020F0502020204030204" pitchFamily="34" charset="0"/>
              </a:rPr>
              <a:t>Split them into 3 break out room. Join each one for about 10 minutes.</a:t>
            </a:r>
            <a:endParaRPr lang="en-US" b="0" i="0" dirty="0">
              <a:solidFill>
                <a:srgbClr val="444444"/>
              </a:solidFill>
              <a:effectLst/>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666E312B-D6CE-4B76-9FDD-55E7BC38063D}" type="slidenum">
              <a:rPr lang="en-US" smtClean="0"/>
              <a:t>13</a:t>
            </a:fld>
            <a:endParaRPr lang="en-US"/>
          </a:p>
        </p:txBody>
      </p:sp>
    </p:spTree>
    <p:extLst>
      <p:ext uri="{BB962C8B-B14F-4D97-AF65-F5344CB8AC3E}">
        <p14:creationId xmlns:p14="http://schemas.microsoft.com/office/powerpoint/2010/main" val="37171950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What’s the most valuable thing you learned today? Put it in the chat.</a:t>
            </a:r>
          </a:p>
          <a:p>
            <a:endParaRPr lang="en-US" dirty="0"/>
          </a:p>
          <a:p>
            <a:r>
              <a:rPr lang="en-US" dirty="0"/>
              <a:t>To review, these are good places to search or use as you look for sources.</a:t>
            </a:r>
          </a:p>
        </p:txBody>
      </p:sp>
      <p:sp>
        <p:nvSpPr>
          <p:cNvPr id="4" name="Slide Number Placeholder 3"/>
          <p:cNvSpPr>
            <a:spLocks noGrp="1"/>
          </p:cNvSpPr>
          <p:nvPr>
            <p:ph type="sldNum" sz="quarter" idx="5"/>
          </p:nvPr>
        </p:nvSpPr>
        <p:spPr/>
        <p:txBody>
          <a:bodyPr/>
          <a:lstStyle/>
          <a:p>
            <a:fld id="{666E312B-D6CE-4B76-9FDD-55E7BC38063D}" type="slidenum">
              <a:rPr lang="en-US" smtClean="0"/>
              <a:t>14</a:t>
            </a:fld>
            <a:endParaRPr lang="en-US"/>
          </a:p>
        </p:txBody>
      </p:sp>
    </p:spTree>
    <p:extLst>
      <p:ext uri="{BB962C8B-B14F-4D97-AF65-F5344CB8AC3E}">
        <p14:creationId xmlns:p14="http://schemas.microsoft.com/office/powerpoint/2010/main" val="9970765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here to help! You can make an appointment with me or another research librarian for a 30-minute consult to discuss your topic and research.</a:t>
            </a:r>
          </a:p>
        </p:txBody>
      </p:sp>
      <p:sp>
        <p:nvSpPr>
          <p:cNvPr id="4" name="Slide Number Placeholder 3"/>
          <p:cNvSpPr>
            <a:spLocks noGrp="1"/>
          </p:cNvSpPr>
          <p:nvPr>
            <p:ph type="sldNum" sz="quarter" idx="5"/>
          </p:nvPr>
        </p:nvSpPr>
        <p:spPr/>
        <p:txBody>
          <a:bodyPr/>
          <a:lstStyle/>
          <a:p>
            <a:fld id="{666E312B-D6CE-4B76-9FDD-55E7BC38063D}" type="slidenum">
              <a:rPr lang="en-US" smtClean="0"/>
              <a:t>15</a:t>
            </a:fld>
            <a:endParaRPr lang="en-US"/>
          </a:p>
        </p:txBody>
      </p:sp>
    </p:spTree>
    <p:extLst>
      <p:ext uri="{BB962C8B-B14F-4D97-AF65-F5344CB8AC3E}">
        <p14:creationId xmlns:p14="http://schemas.microsoft.com/office/powerpoint/2010/main" val="3166502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writing center is also available for one-on-one consultations. For now, it is through Zoom, but hopefully in the fall they can return to meeting with students at the ALEC.</a:t>
            </a:r>
          </a:p>
        </p:txBody>
      </p:sp>
      <p:sp>
        <p:nvSpPr>
          <p:cNvPr id="4" name="Slide Number Placeholder 3"/>
          <p:cNvSpPr>
            <a:spLocks noGrp="1"/>
          </p:cNvSpPr>
          <p:nvPr>
            <p:ph type="sldNum" sz="quarter" idx="5"/>
          </p:nvPr>
        </p:nvSpPr>
        <p:spPr/>
        <p:txBody>
          <a:bodyPr/>
          <a:lstStyle/>
          <a:p>
            <a:fld id="{666E312B-D6CE-4B76-9FDD-55E7BC38063D}" type="slidenum">
              <a:rPr lang="en-US" smtClean="0"/>
              <a:t>16</a:t>
            </a:fld>
            <a:endParaRPr lang="en-US"/>
          </a:p>
        </p:txBody>
      </p:sp>
    </p:spTree>
    <p:extLst>
      <p:ext uri="{BB962C8B-B14F-4D97-AF65-F5344CB8AC3E}">
        <p14:creationId xmlns:p14="http://schemas.microsoft.com/office/powerpoint/2010/main" val="23498371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finally, we do have drop-in help as well. SMU Libraries has partnered with the Writing Center to do 2 drop-in labs a week. Again, this is via Zoom this semester, but hopefully in person in future terms.</a:t>
            </a:r>
          </a:p>
        </p:txBody>
      </p:sp>
      <p:sp>
        <p:nvSpPr>
          <p:cNvPr id="4" name="Slide Number Placeholder 3"/>
          <p:cNvSpPr>
            <a:spLocks noGrp="1"/>
          </p:cNvSpPr>
          <p:nvPr>
            <p:ph type="sldNum" sz="quarter" idx="5"/>
          </p:nvPr>
        </p:nvSpPr>
        <p:spPr/>
        <p:txBody>
          <a:bodyPr/>
          <a:lstStyle/>
          <a:p>
            <a:fld id="{666E312B-D6CE-4B76-9FDD-55E7BC38063D}" type="slidenum">
              <a:rPr lang="en-US" smtClean="0"/>
              <a:t>17</a:t>
            </a:fld>
            <a:endParaRPr lang="en-US"/>
          </a:p>
        </p:txBody>
      </p:sp>
    </p:spTree>
    <p:extLst>
      <p:ext uri="{BB962C8B-B14F-4D97-AF65-F5344CB8AC3E}">
        <p14:creationId xmlns:p14="http://schemas.microsoft.com/office/powerpoint/2010/main" val="11347897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my contact information. Your instructor has it as well, along with a copy of these slides for you. Please reach out to us with any questions. We are happy to help as you get used to research within the college realm.</a:t>
            </a:r>
          </a:p>
        </p:txBody>
      </p:sp>
      <p:sp>
        <p:nvSpPr>
          <p:cNvPr id="4" name="Slide Number Placeholder 3"/>
          <p:cNvSpPr>
            <a:spLocks noGrp="1"/>
          </p:cNvSpPr>
          <p:nvPr>
            <p:ph type="sldNum" sz="quarter" idx="5"/>
          </p:nvPr>
        </p:nvSpPr>
        <p:spPr/>
        <p:txBody>
          <a:bodyPr/>
          <a:lstStyle/>
          <a:p>
            <a:fld id="{666E312B-D6CE-4B76-9FDD-55E7BC38063D}" type="slidenum">
              <a:rPr lang="en-US" smtClean="0"/>
              <a:t>18</a:t>
            </a:fld>
            <a:endParaRPr lang="en-US"/>
          </a:p>
        </p:txBody>
      </p:sp>
    </p:spTree>
    <p:extLst>
      <p:ext uri="{BB962C8B-B14F-4D97-AF65-F5344CB8AC3E}">
        <p14:creationId xmlns:p14="http://schemas.microsoft.com/office/powerpoint/2010/main" val="1466503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Joanna Russell Bliss, and I am a Research and User Experience Intern at Fondren Library. I’m also a graduate student at UNT, where I’m studying Library Science.</a:t>
            </a:r>
          </a:p>
        </p:txBody>
      </p:sp>
      <p:sp>
        <p:nvSpPr>
          <p:cNvPr id="4" name="Slide Number Placeholder 3"/>
          <p:cNvSpPr>
            <a:spLocks noGrp="1"/>
          </p:cNvSpPr>
          <p:nvPr>
            <p:ph type="sldNum" sz="quarter" idx="5"/>
          </p:nvPr>
        </p:nvSpPr>
        <p:spPr/>
        <p:txBody>
          <a:bodyPr/>
          <a:lstStyle/>
          <a:p>
            <a:fld id="{666E312B-D6CE-4B76-9FDD-55E7BC38063D}" type="slidenum">
              <a:rPr lang="en-US" smtClean="0"/>
              <a:t>2</a:t>
            </a:fld>
            <a:endParaRPr lang="en-US"/>
          </a:p>
        </p:txBody>
      </p:sp>
    </p:spTree>
    <p:extLst>
      <p:ext uri="{BB962C8B-B14F-4D97-AF65-F5344CB8AC3E}">
        <p14:creationId xmlns:p14="http://schemas.microsoft.com/office/powerpoint/2010/main" val="125866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dirty="0"/>
              <a:t>I want to start today by going over what was covered in the research module in Canvas. As we talk about these concepts, I’ll ask you to respond with a thumbs up or to type something in the chat. You can also unmute to contribute to the conversation or ask questions. This time is for you guys to be comfortable with what you’ll need to do in order to research and complete your paper for this class.</a:t>
            </a:r>
          </a:p>
          <a:p>
            <a:pPr defTabSz="966612">
              <a:defRPr/>
            </a:pPr>
            <a:endParaRPr lang="en-US" dirty="0"/>
          </a:p>
          <a:p>
            <a:pPr defTabSz="966612">
              <a:defRPr/>
            </a:pPr>
            <a:r>
              <a:rPr lang="en-US" dirty="0"/>
              <a:t>So let’s go over the types of sources that you’ll be using for this assignment. Please enter your description of these terms into the chat as I ask about them. What are primary sources? What about secondary sources? These types of sources will work well for your background and historical context section of your paper.</a:t>
            </a:r>
          </a:p>
          <a:p>
            <a:pPr defTabSz="966612">
              <a:defRPr/>
            </a:pPr>
            <a:endParaRPr lang="en-US" dirty="0"/>
          </a:p>
          <a:p>
            <a:pPr defTabSz="966612">
              <a:defRPr/>
            </a:pPr>
            <a:r>
              <a:rPr lang="en-US" dirty="0"/>
              <a:t>What is different about a scholarly source? Or a peer-reviewed source? These are what you’ll need for your literature review.</a:t>
            </a:r>
          </a:p>
          <a:p>
            <a:pPr defTabSz="966612">
              <a:defRPr/>
            </a:pPr>
            <a:endParaRPr lang="en-US" dirty="0"/>
          </a:p>
          <a:p>
            <a:pPr defTabSz="966612">
              <a:defRPr/>
            </a:pPr>
            <a:r>
              <a:rPr lang="en-US" dirty="0"/>
              <a:t>Why is it important to gather different sources on the same topic? Think about when you read an article about a topic. Are all of the citations about the same thing? Not usually. They use different resources for different ideas, and the author connects those ideas.</a:t>
            </a:r>
          </a:p>
          <a:p>
            <a:endParaRPr lang="en-US" dirty="0"/>
          </a:p>
        </p:txBody>
      </p:sp>
      <p:sp>
        <p:nvSpPr>
          <p:cNvPr id="4" name="Slide Number Placeholder 3"/>
          <p:cNvSpPr>
            <a:spLocks noGrp="1"/>
          </p:cNvSpPr>
          <p:nvPr>
            <p:ph type="sldNum" sz="quarter" idx="5"/>
          </p:nvPr>
        </p:nvSpPr>
        <p:spPr/>
        <p:txBody>
          <a:bodyPr/>
          <a:lstStyle/>
          <a:p>
            <a:fld id="{666E312B-D6CE-4B76-9FDD-55E7BC38063D}" type="slidenum">
              <a:rPr lang="en-US" smtClean="0"/>
              <a:t>3</a:t>
            </a:fld>
            <a:endParaRPr lang="en-US"/>
          </a:p>
        </p:txBody>
      </p:sp>
    </p:spTree>
    <p:extLst>
      <p:ext uri="{BB962C8B-B14F-4D97-AF65-F5344CB8AC3E}">
        <p14:creationId xmlns:p14="http://schemas.microsoft.com/office/powerpoint/2010/main" val="2011670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why making connections between your resources is important. As you collect resources and see how they relate to each other, you can start to visualize how your paper will come together – your paper is the narrative that links these different resources and explains your perspective on your topic.</a:t>
            </a:r>
          </a:p>
          <a:p>
            <a:endParaRPr lang="en-US" dirty="0"/>
          </a:p>
          <a:p>
            <a:r>
              <a:rPr lang="en-US" dirty="0"/>
              <a:t>Do these concepts make sense to you? Did anyone struggle to label their resources or to make a connection between two of them? Can I get a thumbs up if you were able to see a connection or common idea between two of your foundational sources?</a:t>
            </a:r>
          </a:p>
          <a:p>
            <a:endParaRPr lang="en-US" dirty="0"/>
          </a:p>
          <a:p>
            <a:r>
              <a:rPr lang="en-US" dirty="0"/>
              <a:t>Remember too that one way to find primary sources is to look through secondary sources and then look up the source they mention for the conspiracy theory. This is also a way to find your way to related scholarly resources.</a:t>
            </a:r>
          </a:p>
        </p:txBody>
      </p:sp>
      <p:sp>
        <p:nvSpPr>
          <p:cNvPr id="4" name="Slide Number Placeholder 3"/>
          <p:cNvSpPr>
            <a:spLocks noGrp="1"/>
          </p:cNvSpPr>
          <p:nvPr>
            <p:ph type="sldNum" sz="quarter" idx="5"/>
          </p:nvPr>
        </p:nvSpPr>
        <p:spPr/>
        <p:txBody>
          <a:bodyPr/>
          <a:lstStyle/>
          <a:p>
            <a:fld id="{666E312B-D6CE-4B76-9FDD-55E7BC38063D}" type="slidenum">
              <a:rPr lang="en-US" smtClean="0"/>
              <a:t>4</a:t>
            </a:fld>
            <a:endParaRPr lang="en-US"/>
          </a:p>
        </p:txBody>
      </p:sp>
    </p:spTree>
    <p:extLst>
      <p:ext uri="{BB962C8B-B14F-4D97-AF65-F5344CB8AC3E}">
        <p14:creationId xmlns:p14="http://schemas.microsoft.com/office/powerpoint/2010/main" val="2628668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were the three phases of searching mentioned in the module? Put them in the chat.</a:t>
            </a:r>
          </a:p>
          <a:p>
            <a:endParaRPr lang="en-US" dirty="0"/>
          </a:p>
          <a:p>
            <a:r>
              <a:rPr lang="en-US" dirty="0"/>
              <a:t>Are you starting to see how these steps can help you build a collection of resources that will help you build your paper? (Give me a thumbs up if this makes sense.)</a:t>
            </a:r>
          </a:p>
        </p:txBody>
      </p:sp>
      <p:sp>
        <p:nvSpPr>
          <p:cNvPr id="4" name="Slide Number Placeholder 3"/>
          <p:cNvSpPr>
            <a:spLocks noGrp="1"/>
          </p:cNvSpPr>
          <p:nvPr>
            <p:ph type="sldNum" sz="quarter" idx="5"/>
          </p:nvPr>
        </p:nvSpPr>
        <p:spPr/>
        <p:txBody>
          <a:bodyPr/>
          <a:lstStyle/>
          <a:p>
            <a:fld id="{666E312B-D6CE-4B76-9FDD-55E7BC38063D}" type="slidenum">
              <a:rPr lang="en-US" smtClean="0"/>
              <a:t>5</a:t>
            </a:fld>
            <a:endParaRPr lang="en-US"/>
          </a:p>
        </p:txBody>
      </p:sp>
    </p:spTree>
    <p:extLst>
      <p:ext uri="{BB962C8B-B14F-4D97-AF65-F5344CB8AC3E}">
        <p14:creationId xmlns:p14="http://schemas.microsoft.com/office/powerpoint/2010/main" val="2213891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 once you are ready to start searching, where is the first place to start? (If they say Google, agree that is a good place to get background information on the topic, but where should they search for scholarly resources for their paper?) What was recommended in the module? Type it into the chat, please.</a:t>
            </a:r>
          </a:p>
          <a:p>
            <a:endParaRPr lang="en-US" dirty="0"/>
          </a:p>
          <a:p>
            <a:r>
              <a:rPr lang="en-US" dirty="0"/>
              <a:t>Library search is a great place to begin. The one challenge is that searching for something general, like “conspiracy theory,” can give a huge number of results. Being able to filter by copyright year or using the subject headers can help to narrow to resources that are more helpful. I’m going to show you how to do that in just a moment.</a:t>
            </a:r>
          </a:p>
          <a:p>
            <a:endParaRPr lang="en-US" dirty="0"/>
          </a:p>
          <a:p>
            <a:r>
              <a:rPr lang="en-US" dirty="0"/>
              <a:t>What else was mentioned in the module? Yes, the research guide created for this specific class. This is particularly helpful if you’re struggling with what to write about. There are several resources in the guide that can help you explore conspiracy theories as you consider various topics.</a:t>
            </a:r>
          </a:p>
          <a:p>
            <a:endParaRPr lang="en-US" dirty="0"/>
          </a:p>
          <a:p>
            <a:r>
              <a:rPr lang="en-US" dirty="0"/>
              <a:t>One other resource you should be aware of is our list of research guides on various topics. If you’re researching the psychology of conspiracy theories, the databases in our Psychology guide would be helpful. If you’re researching how conspiracy theories affect political campaigns, the </a:t>
            </a:r>
            <a:r>
              <a:rPr lang="en-US" dirty="0" err="1"/>
              <a:t>PoliSci</a:t>
            </a:r>
            <a:r>
              <a:rPr lang="en-US" dirty="0"/>
              <a:t> guide would be helpful. And there are also other helpful guides, like one on citations, that can be useful as you write and edit your paper. I will show you what these look like in just a moment.</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666E312B-D6CE-4B76-9FDD-55E7BC38063D}" type="slidenum">
              <a:rPr lang="en-US" smtClean="0"/>
              <a:t>6</a:t>
            </a:fld>
            <a:endParaRPr lang="en-US"/>
          </a:p>
        </p:txBody>
      </p:sp>
    </p:spTree>
    <p:extLst>
      <p:ext uri="{BB962C8B-B14F-4D97-AF65-F5344CB8AC3E}">
        <p14:creationId xmlns:p14="http://schemas.microsoft.com/office/powerpoint/2010/main" val="3138450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here are some things to remember as you search, especially in databases. Quotation marks help to search for a specific phrase – if you’re searching a library catalog or a database, make sure to use them to look for a phrase or idea that has multiple words, like “conspiracy theory.” Note that these systems don’t process searches the same way that Google does; you have to think in keywords or key terms. I’ll discuss this more in a moment.</a:t>
            </a:r>
          </a:p>
        </p:txBody>
      </p:sp>
      <p:sp>
        <p:nvSpPr>
          <p:cNvPr id="4" name="Slide Number Placeholder 3"/>
          <p:cNvSpPr>
            <a:spLocks noGrp="1"/>
          </p:cNvSpPr>
          <p:nvPr>
            <p:ph type="sldNum" sz="quarter" idx="5"/>
          </p:nvPr>
        </p:nvSpPr>
        <p:spPr/>
        <p:txBody>
          <a:bodyPr/>
          <a:lstStyle/>
          <a:p>
            <a:fld id="{666E312B-D6CE-4B76-9FDD-55E7BC38063D}" type="slidenum">
              <a:rPr lang="en-US" smtClean="0"/>
              <a:t>7</a:t>
            </a:fld>
            <a:endParaRPr lang="en-US"/>
          </a:p>
        </p:txBody>
      </p:sp>
    </p:spTree>
    <p:extLst>
      <p:ext uri="{BB962C8B-B14F-4D97-AF65-F5344CB8AC3E}">
        <p14:creationId xmlns:p14="http://schemas.microsoft.com/office/powerpoint/2010/main" val="5531119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 so you understand types of sources. Did anyone search for a new source to connect with the primary sources? Give me a thumbs up if you did. Type in the chat where you searched/found it.</a:t>
            </a:r>
          </a:p>
        </p:txBody>
      </p:sp>
      <p:sp>
        <p:nvSpPr>
          <p:cNvPr id="4" name="Slide Number Placeholder 3"/>
          <p:cNvSpPr>
            <a:spLocks noGrp="1"/>
          </p:cNvSpPr>
          <p:nvPr>
            <p:ph type="sldNum" sz="quarter" idx="5"/>
          </p:nvPr>
        </p:nvSpPr>
        <p:spPr/>
        <p:txBody>
          <a:bodyPr/>
          <a:lstStyle/>
          <a:p>
            <a:fld id="{666E312B-D6CE-4B76-9FDD-55E7BC38063D}" type="slidenum">
              <a:rPr lang="en-US" smtClean="0"/>
              <a:t>8</a:t>
            </a:fld>
            <a:endParaRPr lang="en-US"/>
          </a:p>
        </p:txBody>
      </p:sp>
    </p:spTree>
    <p:extLst>
      <p:ext uri="{BB962C8B-B14F-4D97-AF65-F5344CB8AC3E}">
        <p14:creationId xmlns:p14="http://schemas.microsoft.com/office/powerpoint/2010/main" val="2018848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those of you that haven’t started searching, let’s do a few things together to explore the library catalog and searching databases.</a:t>
            </a:r>
          </a:p>
          <a:p>
            <a:endParaRPr lang="en-US" dirty="0"/>
          </a:p>
          <a:p>
            <a:pPr marL="171450" indent="-171450">
              <a:buFont typeface="Arial" panose="020B0604020202020204" pitchFamily="34" charset="0"/>
              <a:buChar char="•"/>
            </a:pPr>
            <a:r>
              <a:rPr lang="en-US" dirty="0"/>
              <a:t>Open library search and search for “conspiracy theory” and “political campaigns”</a:t>
            </a:r>
          </a:p>
          <a:p>
            <a:pPr marL="171450" indent="-171450">
              <a:buFont typeface="Arial" panose="020B0604020202020204" pitchFamily="34" charset="0"/>
              <a:buChar char="•"/>
            </a:pPr>
            <a:r>
              <a:rPr lang="en-US" dirty="0"/>
              <a:t>Show how to limit results by type of resource, excluding a category like “reviews” and limiting by copyright year.</a:t>
            </a:r>
          </a:p>
          <a:p>
            <a:pPr marL="171450" indent="-171450">
              <a:buFont typeface="Arial" panose="020B0604020202020204" pitchFamily="34" charset="0"/>
              <a:buChar char="•"/>
            </a:pPr>
            <a:r>
              <a:rPr lang="en-US" dirty="0"/>
              <a:t>Open a listing and show them how it gives an overview of the title and links to other listings through author and subject header.</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Show them the research guide for WRTR 1313.</a:t>
            </a:r>
          </a:p>
          <a:p>
            <a:pPr marL="171450" indent="-171450">
              <a:buFont typeface="Arial" panose="020B0604020202020204" pitchFamily="34" charset="0"/>
              <a:buChar char="•"/>
            </a:pPr>
            <a:r>
              <a:rPr lang="en-US" dirty="0"/>
              <a:t>Note that it has links to a lot of the resources recommended in the module, including the search tips I listed before.</a:t>
            </a:r>
          </a:p>
          <a:p>
            <a:pPr marL="171450" indent="-171450">
              <a:buFont typeface="Arial" panose="020B0604020202020204" pitchFamily="34" charset="0"/>
              <a:buChar char="•"/>
            </a:pPr>
            <a:r>
              <a:rPr lang="en-US" dirty="0"/>
              <a:t>If they are struggling with choosing a topic, show them the “Conspiracies and Conspiracy Theories in American History” book that’s available through the guide. Show how to access resources off site, by logging in via Duo.</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Research guides: One of the reasons we have research guides is that there are a lot of databases that house articles and scholarly articles. It can be challenging to know where to begin. Some of these articles may come up in the everything search, but not all. Think of it as when you buy something new, like a bike. You can go to Amazon and search for “bicycle,” but you’ll get bicycles, and bicycle seats, and bicycle helmets. And the people reviewing the bicycles are not necessarily experts. When you head to a database that’s targeted for your subject area, it’s like going directly to a bike shop and talking to experts at the shop about your purchase.</a:t>
            </a:r>
          </a:p>
          <a:p>
            <a:pPr marL="171450" indent="-171450">
              <a:buFont typeface="Arial" panose="020B0604020202020204" pitchFamily="34" charset="0"/>
              <a:buChar char="•"/>
            </a:pPr>
            <a:endParaRPr lang="en-US" dirty="0"/>
          </a:p>
          <a:p>
            <a:pPr marL="0" marR="0">
              <a:lnSpc>
                <a:spcPct val="107000"/>
              </a:lnSpc>
              <a:spcBef>
                <a:spcPts val="0"/>
              </a:spcBef>
              <a:spcAft>
                <a:spcPts val="0"/>
              </a:spcAft>
            </a:pPr>
            <a:r>
              <a:rPr lang="en-US" sz="1800" kern="1200" dirty="0">
                <a:effectLst/>
                <a:latin typeface="Calibri" panose="020F0502020204030204" pitchFamily="34" charset="0"/>
                <a:ea typeface="Calibri" panose="020F0502020204030204" pitchFamily="34" charset="0"/>
                <a:cs typeface="Calibri" panose="020F0502020204030204" pitchFamily="34" charset="0"/>
              </a:rPr>
              <a:t>Go back to the library home page and show the link for research guides.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800" kern="1200" dirty="0">
                <a:effectLst/>
                <a:latin typeface="Calibri" panose="020F0502020204030204" pitchFamily="34" charset="0"/>
                <a:ea typeface="Calibri" panose="020F0502020204030204" pitchFamily="34" charset="0"/>
                <a:cs typeface="Calibri" panose="020F0502020204030204" pitchFamily="34" charset="0"/>
              </a:rPr>
              <a:t>Open the Political Science guide.</a:t>
            </a:r>
          </a:p>
          <a:p>
            <a:pPr marL="285750" marR="0" lvl="0" indent="-285750">
              <a:lnSpc>
                <a:spcPct val="107000"/>
              </a:lnSpc>
              <a:spcBef>
                <a:spcPts val="0"/>
              </a:spcBef>
              <a:spcAft>
                <a:spcPts val="0"/>
              </a:spcAft>
              <a:buFont typeface="Arial" panose="020B0604020202020204" pitchFamily="34" charset="0"/>
              <a:buChar char="•"/>
            </a:pPr>
            <a:r>
              <a:rPr lang="en-US" sz="1800" kern="1200" dirty="0">
                <a:effectLst/>
                <a:latin typeface="Calibri" panose="020F0502020204030204" pitchFamily="34" charset="0"/>
                <a:ea typeface="Calibri" panose="020F0502020204030204" pitchFamily="34" charset="0"/>
                <a:cs typeface="Calibri" panose="020F0502020204030204" pitchFamily="34" charset="0"/>
              </a:rPr>
              <a:t>Open the guide for American politics.</a:t>
            </a:r>
            <a:endParaRPr lang="en-US" sz="1800" kern="12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800" kern="1200" dirty="0">
                <a:effectLst/>
                <a:latin typeface="Calibri" panose="020F0502020204030204" pitchFamily="34" charset="0"/>
                <a:ea typeface="Calibri" panose="020F0502020204030204" pitchFamily="34" charset="0"/>
                <a:cs typeface="Calibri" panose="020F0502020204030204" pitchFamily="34" charset="0"/>
              </a:rPr>
              <a:t>Open Political Science Complete.</a:t>
            </a:r>
            <a:endParaRPr lang="en-US" sz="1800" kern="12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800" kern="1200" dirty="0">
                <a:effectLst/>
                <a:latin typeface="Calibri" panose="020F0502020204030204" pitchFamily="34" charset="0"/>
                <a:ea typeface="Calibri" panose="020F0502020204030204" pitchFamily="34" charset="0"/>
                <a:cs typeface="Calibri" panose="020F0502020204030204" pitchFamily="34" charset="0"/>
              </a:rPr>
              <a:t>Show how there are a couple of ways to enter search terms, and that suggested terms may be helpful.</a:t>
            </a:r>
            <a:endParaRPr lang="en-US" sz="1800" kern="1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pPr>
            <a:r>
              <a:rPr lang="en-US" sz="1800" kern="1200" dirty="0">
                <a:effectLst/>
                <a:latin typeface="Calibri" panose="020F0502020204030204" pitchFamily="34" charset="0"/>
                <a:ea typeface="Calibri" panose="020F0502020204030204" pitchFamily="34" charset="0"/>
                <a:cs typeface="Calibri" panose="020F0502020204030204" pitchFamily="34" charset="0"/>
              </a:rPr>
              <a:t>Compare "conspiracy theories" and "political campaigns" as entered in 2 separate boxes and in the same box with quotes.</a:t>
            </a:r>
            <a:endParaRPr lang="en-US" sz="1800" kern="1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pPr>
            <a:r>
              <a:rPr lang="en-US" sz="1800" kern="1200" dirty="0">
                <a:effectLst/>
                <a:latin typeface="Calibri" panose="020F0502020204030204" pitchFamily="34" charset="0"/>
                <a:ea typeface="Calibri" panose="020F0502020204030204" pitchFamily="34" charset="0"/>
                <a:cs typeface="Calibri" panose="020F0502020204030204" pitchFamily="34" charset="0"/>
              </a:rPr>
              <a:t>Show what happens when you change "political campaigns" to "campaigns" and auto select "campaigns and elections".</a:t>
            </a:r>
            <a:endParaRPr lang="en-US" sz="1800" kern="1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pPr>
            <a:r>
              <a:rPr lang="en-US" sz="1800" kern="1200" dirty="0">
                <a:effectLst/>
                <a:latin typeface="Calibri" panose="020F0502020204030204" pitchFamily="34" charset="0"/>
                <a:ea typeface="Calibri" panose="020F0502020204030204" pitchFamily="34" charset="0"/>
                <a:cs typeface="Calibri" panose="020F0502020204030204" pitchFamily="34" charset="0"/>
              </a:rPr>
              <a:t>Counsel that research is about playing with these terms to see what works best for your topic.</a:t>
            </a:r>
            <a:endParaRPr lang="en-US" sz="1800" kern="12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800" kern="1200" dirty="0">
                <a:effectLst/>
                <a:latin typeface="Calibri" panose="020F0502020204030204" pitchFamily="34" charset="0"/>
                <a:ea typeface="Calibri" panose="020F0502020204030204" pitchFamily="34" charset="0"/>
                <a:cs typeface="Calibri" panose="020F0502020204030204" pitchFamily="34" charset="0"/>
              </a:rPr>
              <a:t>When search results come up, point out the key terms that are labeled for each article, and show how to see what is available through SMU. Show how to limit to what we have access to.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666E312B-D6CE-4B76-9FDD-55E7BC38063D}" type="slidenum">
              <a:rPr lang="en-US" smtClean="0"/>
              <a:t>9</a:t>
            </a:fld>
            <a:endParaRPr lang="en-US"/>
          </a:p>
        </p:txBody>
      </p:sp>
    </p:spTree>
    <p:extLst>
      <p:ext uri="{BB962C8B-B14F-4D97-AF65-F5344CB8AC3E}">
        <p14:creationId xmlns:p14="http://schemas.microsoft.com/office/powerpoint/2010/main" val="1435629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4/8/2021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4/8/2021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4/8/2021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4/8/2021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4/8/2021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libcal.smu.edu/appointments?lid=4962"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smu.edu/Provost/ProvostOffice/SAES/StudentSupport/SASP/Services/WritingCenter/WCSchedul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mu.zoom.us/j/92637892352"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joannab@mail.smu.edu"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libcal.smu.edu/appointments?lid=4962"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mu.edu/librari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guides.smu.edu/wrtr21s" TargetMode="External"/><Relationship Id="rId4" Type="http://schemas.openxmlformats.org/officeDocument/2006/relationships/hyperlink" Target="https://guides.smu.edu/home"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guides.smu.edu/searchstrategies/database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4783-3400-4433-8701-7AACA8133106}"/>
              </a:ext>
            </a:extLst>
          </p:cNvPr>
          <p:cNvSpPr>
            <a:spLocks noGrp="1"/>
          </p:cNvSpPr>
          <p:nvPr>
            <p:ph type="title"/>
          </p:nvPr>
        </p:nvSpPr>
        <p:spPr/>
        <p:txBody>
          <a:bodyPr/>
          <a:lstStyle/>
          <a:p>
            <a:r>
              <a:rPr lang="en-US" dirty="0"/>
              <a:t>WRTR 1313</a:t>
            </a:r>
          </a:p>
        </p:txBody>
      </p:sp>
      <p:sp>
        <p:nvSpPr>
          <p:cNvPr id="3" name="Subtitle 2">
            <a:extLst>
              <a:ext uri="{FF2B5EF4-FFF2-40B4-BE49-F238E27FC236}">
                <a16:creationId xmlns:a16="http://schemas.microsoft.com/office/drawing/2014/main" id="{4C94F3FF-7E0F-456D-85FC-6C34D1D4804E}"/>
              </a:ext>
            </a:extLst>
          </p:cNvPr>
          <p:cNvSpPr>
            <a:spLocks noGrp="1"/>
          </p:cNvSpPr>
          <p:nvPr>
            <p:ph type="body" idx="1"/>
          </p:nvPr>
        </p:nvSpPr>
        <p:spPr/>
        <p:txBody>
          <a:bodyPr/>
          <a:lstStyle/>
          <a:p>
            <a:r>
              <a:rPr lang="en-US" dirty="0"/>
              <a:t>Spring 2021</a:t>
            </a:r>
          </a:p>
          <a:p>
            <a:r>
              <a:rPr lang="en-US" dirty="0"/>
              <a:t>Brentney Hamilton</a:t>
            </a:r>
          </a:p>
        </p:txBody>
      </p:sp>
    </p:spTree>
    <p:extLst>
      <p:ext uri="{BB962C8B-B14F-4D97-AF65-F5344CB8AC3E}">
        <p14:creationId xmlns:p14="http://schemas.microsoft.com/office/powerpoint/2010/main" val="788541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99C17EF-9F98-4D0C-A74B-FA23A50AD3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A56AB6-8CEC-4EB5-BA51-0626515364D3}"/>
              </a:ext>
            </a:extLst>
          </p:cNvPr>
          <p:cNvSpPr>
            <a:spLocks noGrp="1"/>
          </p:cNvSpPr>
          <p:nvPr>
            <p:ph type="title"/>
          </p:nvPr>
        </p:nvSpPr>
        <p:spPr>
          <a:xfrm>
            <a:off x="5100824" y="685800"/>
            <a:ext cx="6176776" cy="1485900"/>
          </a:xfrm>
        </p:spPr>
        <p:txBody>
          <a:bodyPr>
            <a:normAutofit/>
          </a:bodyPr>
          <a:lstStyle/>
          <a:p>
            <a:r>
              <a:rPr lang="en-US" dirty="0"/>
              <a:t>EVALUATING SOURCES</a:t>
            </a:r>
          </a:p>
        </p:txBody>
      </p:sp>
      <p:pic>
        <p:nvPicPr>
          <p:cNvPr id="5" name="Picture 4" descr="Magnifying glass on clear background">
            <a:extLst>
              <a:ext uri="{FF2B5EF4-FFF2-40B4-BE49-F238E27FC236}">
                <a16:creationId xmlns:a16="http://schemas.microsoft.com/office/drawing/2014/main" id="{BC6F03E1-8B74-420A-9CF2-926FF1A013DA}"/>
              </a:ext>
            </a:extLst>
          </p:cNvPr>
          <p:cNvPicPr>
            <a:picLocks noChangeAspect="1"/>
          </p:cNvPicPr>
          <p:nvPr/>
        </p:nvPicPr>
        <p:blipFill rotWithShape="1">
          <a:blip r:embed="rId3">
            <a:grayscl/>
          </a:blip>
          <a:srcRect l="40743" r="14463" b="-1"/>
          <a:stretch/>
        </p:blipFill>
        <p:spPr>
          <a:xfrm>
            <a:off x="-1" y="10"/>
            <a:ext cx="4602146" cy="6857990"/>
          </a:xfrm>
          <a:prstGeom prst="rect">
            <a:avLst/>
          </a:prstGeom>
        </p:spPr>
      </p:pic>
      <p:sp>
        <p:nvSpPr>
          <p:cNvPr id="11" name="Rectangle 10">
            <a:extLst>
              <a:ext uri="{FF2B5EF4-FFF2-40B4-BE49-F238E27FC236}">
                <a16:creationId xmlns:a16="http://schemas.microsoft.com/office/drawing/2014/main" id="{ECE34936-B6F6-4892-93D7-48FAA43F3B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02145" cy="6858000"/>
          </a:xfrm>
          <a:prstGeom prst="rect">
            <a:avLst/>
          </a:prstGeom>
          <a:gradFill flip="none" rotWithShape="1">
            <a:gsLst>
              <a:gs pos="30000">
                <a:schemeClr val="tx2">
                  <a:alpha val="70000"/>
                </a:schemeClr>
              </a:gs>
              <a:gs pos="100000">
                <a:schemeClr val="tx2"/>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4F17385-8DC0-437B-80A6-4E608B5AC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354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1D5E3C55-99DD-46DA-A3FF-81CC4283D74E}"/>
              </a:ext>
            </a:extLst>
          </p:cNvPr>
          <p:cNvSpPr>
            <a:spLocks noGrp="1"/>
          </p:cNvSpPr>
          <p:nvPr>
            <p:ph idx="1"/>
          </p:nvPr>
        </p:nvSpPr>
        <p:spPr>
          <a:xfrm>
            <a:off x="5100824" y="2286000"/>
            <a:ext cx="6176776" cy="3581400"/>
          </a:xfrm>
        </p:spPr>
        <p:txBody>
          <a:bodyPr>
            <a:normAutofit/>
          </a:bodyPr>
          <a:lstStyle/>
          <a:p>
            <a:pPr marL="0" indent="0">
              <a:spcAft>
                <a:spcPts val="600"/>
              </a:spcAft>
              <a:buNone/>
            </a:pPr>
            <a:r>
              <a:rPr lang="en-US" sz="2200" dirty="0"/>
              <a:t>The quality and usefulness of a source is determined by two characteristics: its </a:t>
            </a:r>
            <a:r>
              <a:rPr lang="en-US" sz="2200" dirty="0">
                <a:highlight>
                  <a:srgbClr val="FFFF00"/>
                </a:highlight>
              </a:rPr>
              <a:t>reliability</a:t>
            </a:r>
            <a:r>
              <a:rPr lang="en-US" sz="2200" dirty="0"/>
              <a:t> and its </a:t>
            </a:r>
            <a:r>
              <a:rPr lang="en-US" sz="2200" dirty="0">
                <a:highlight>
                  <a:srgbClr val="FFFF00"/>
                </a:highlight>
              </a:rPr>
              <a:t>appropriateness</a:t>
            </a:r>
            <a:r>
              <a:rPr lang="en-US" sz="2200" dirty="0"/>
              <a:t> for your intended use.</a:t>
            </a:r>
          </a:p>
        </p:txBody>
      </p:sp>
    </p:spTree>
    <p:extLst>
      <p:ext uri="{BB962C8B-B14F-4D97-AF65-F5344CB8AC3E}">
        <p14:creationId xmlns:p14="http://schemas.microsoft.com/office/powerpoint/2010/main" val="918769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6F883-87F5-4597-A29A-23368398BCEA}"/>
              </a:ext>
            </a:extLst>
          </p:cNvPr>
          <p:cNvSpPr>
            <a:spLocks noGrp="1"/>
          </p:cNvSpPr>
          <p:nvPr>
            <p:ph type="title"/>
          </p:nvPr>
        </p:nvSpPr>
        <p:spPr/>
        <p:txBody>
          <a:bodyPr/>
          <a:lstStyle/>
          <a:p>
            <a:r>
              <a:rPr lang="en-US" dirty="0"/>
              <a:t>RELIABILITY</a:t>
            </a:r>
          </a:p>
        </p:txBody>
      </p:sp>
      <p:sp>
        <p:nvSpPr>
          <p:cNvPr id="3" name="Content Placeholder 2">
            <a:extLst>
              <a:ext uri="{FF2B5EF4-FFF2-40B4-BE49-F238E27FC236}">
                <a16:creationId xmlns:a16="http://schemas.microsoft.com/office/drawing/2014/main" id="{E887861D-7ED6-4199-A240-C67E627942B0}"/>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F29C98A6-194E-4079-9AE9-8ED5A1753BA3}"/>
              </a:ext>
            </a:extLst>
          </p:cNvPr>
          <p:cNvPicPr>
            <a:picLocks noChangeAspect="1"/>
          </p:cNvPicPr>
          <p:nvPr/>
        </p:nvPicPr>
        <p:blipFill rotWithShape="1">
          <a:blip r:embed="rId3"/>
          <a:srcRect l="25543" t="37917" r="44239" b="29525"/>
          <a:stretch/>
        </p:blipFill>
        <p:spPr>
          <a:xfrm>
            <a:off x="1371600" y="2286000"/>
            <a:ext cx="6864626" cy="3975559"/>
          </a:xfrm>
          <a:prstGeom prst="rect">
            <a:avLst/>
          </a:prstGeom>
        </p:spPr>
      </p:pic>
      <p:pic>
        <p:nvPicPr>
          <p:cNvPr id="7" name="Picture 6">
            <a:extLst>
              <a:ext uri="{FF2B5EF4-FFF2-40B4-BE49-F238E27FC236}">
                <a16:creationId xmlns:a16="http://schemas.microsoft.com/office/drawing/2014/main" id="{9547E2D8-AF44-4468-A23F-EA947C5CED89}"/>
              </a:ext>
            </a:extLst>
          </p:cNvPr>
          <p:cNvPicPr>
            <a:picLocks noChangeAspect="1"/>
          </p:cNvPicPr>
          <p:nvPr/>
        </p:nvPicPr>
        <p:blipFill rotWithShape="1">
          <a:blip r:embed="rId3"/>
          <a:srcRect l="56640" t="37914" r="7598" b="36404"/>
          <a:stretch/>
        </p:blipFill>
        <p:spPr>
          <a:xfrm>
            <a:off x="5287618" y="491030"/>
            <a:ext cx="6552518" cy="2529393"/>
          </a:xfrm>
          <a:prstGeom prst="rect">
            <a:avLst/>
          </a:prstGeom>
        </p:spPr>
      </p:pic>
    </p:spTree>
    <p:extLst>
      <p:ext uri="{BB962C8B-B14F-4D97-AF65-F5344CB8AC3E}">
        <p14:creationId xmlns:p14="http://schemas.microsoft.com/office/powerpoint/2010/main" val="4261198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38E91-487C-4DAB-835E-D117CBDA7F63}"/>
              </a:ext>
            </a:extLst>
          </p:cNvPr>
          <p:cNvSpPr>
            <a:spLocks noGrp="1"/>
          </p:cNvSpPr>
          <p:nvPr>
            <p:ph type="title"/>
          </p:nvPr>
        </p:nvSpPr>
        <p:spPr/>
        <p:txBody>
          <a:bodyPr/>
          <a:lstStyle/>
          <a:p>
            <a:r>
              <a:rPr lang="en-US" dirty="0"/>
              <a:t>ACTIVITY 3</a:t>
            </a:r>
            <a:br>
              <a:rPr lang="en-US" dirty="0"/>
            </a:br>
            <a:r>
              <a:rPr lang="en-US" dirty="0"/>
              <a:t>Evaluating sources</a:t>
            </a:r>
          </a:p>
        </p:txBody>
      </p:sp>
      <p:sp>
        <p:nvSpPr>
          <p:cNvPr id="3" name="Content Placeholder 2">
            <a:extLst>
              <a:ext uri="{FF2B5EF4-FFF2-40B4-BE49-F238E27FC236}">
                <a16:creationId xmlns:a16="http://schemas.microsoft.com/office/drawing/2014/main" id="{88BE55BB-007C-493A-B0D3-6A54C5C444E2}"/>
              </a:ext>
            </a:extLst>
          </p:cNvPr>
          <p:cNvSpPr>
            <a:spLocks noGrp="1"/>
          </p:cNvSpPr>
          <p:nvPr>
            <p:ph idx="1"/>
          </p:nvPr>
        </p:nvSpPr>
        <p:spPr/>
        <p:txBody>
          <a:bodyPr/>
          <a:lstStyle/>
          <a:p>
            <a:pPr>
              <a:spcAft>
                <a:spcPts val="600"/>
              </a:spcAft>
            </a:pPr>
            <a:r>
              <a:rPr lang="en-US" dirty="0"/>
              <a:t>For the source you found for Activity 2, consider:</a:t>
            </a:r>
          </a:p>
          <a:p>
            <a:pPr lvl="1">
              <a:spcAft>
                <a:spcPts val="600"/>
              </a:spcAft>
            </a:pPr>
            <a:r>
              <a:rPr lang="en-US" dirty="0"/>
              <a:t>What type of source is it? (primary, secondary, scholarly, non-scholarly)</a:t>
            </a:r>
          </a:p>
          <a:p>
            <a:pPr lvl="1">
              <a:spcAft>
                <a:spcPts val="600"/>
              </a:spcAft>
            </a:pPr>
            <a:r>
              <a:rPr lang="en-US" dirty="0"/>
              <a:t>What is the main idea and how does it support that main idea?</a:t>
            </a:r>
          </a:p>
          <a:p>
            <a:pPr lvl="1">
              <a:spcAft>
                <a:spcPts val="600"/>
              </a:spcAft>
            </a:pPr>
            <a:r>
              <a:rPr lang="en-US" dirty="0"/>
              <a:t>Why does this source matter?</a:t>
            </a:r>
          </a:p>
          <a:p>
            <a:pPr lvl="1">
              <a:spcAft>
                <a:spcPts val="600"/>
              </a:spcAft>
            </a:pPr>
            <a:r>
              <a:rPr lang="en-US" dirty="0">
                <a:highlight>
                  <a:srgbClr val="FFFF00"/>
                </a:highlight>
              </a:rPr>
              <a:t>Is the author reliable?</a:t>
            </a:r>
          </a:p>
          <a:p>
            <a:pPr lvl="1">
              <a:spcAft>
                <a:spcPts val="600"/>
              </a:spcAft>
            </a:pPr>
            <a:r>
              <a:rPr lang="en-US" dirty="0"/>
              <a:t>How would I use this source in my argument?</a:t>
            </a:r>
            <a:endParaRPr lang="en-US" i="0" dirty="0"/>
          </a:p>
        </p:txBody>
      </p:sp>
    </p:spTree>
    <p:extLst>
      <p:ext uri="{BB962C8B-B14F-4D97-AF65-F5344CB8AC3E}">
        <p14:creationId xmlns:p14="http://schemas.microsoft.com/office/powerpoint/2010/main" val="2631918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38E91-487C-4DAB-835E-D117CBDA7F63}"/>
              </a:ext>
            </a:extLst>
          </p:cNvPr>
          <p:cNvSpPr>
            <a:spLocks noGrp="1"/>
          </p:cNvSpPr>
          <p:nvPr>
            <p:ph type="title"/>
          </p:nvPr>
        </p:nvSpPr>
        <p:spPr/>
        <p:txBody>
          <a:bodyPr/>
          <a:lstStyle/>
          <a:p>
            <a:r>
              <a:rPr lang="en-US" dirty="0"/>
              <a:t>BREAK OUT ROOMS</a:t>
            </a:r>
          </a:p>
        </p:txBody>
      </p:sp>
      <p:sp>
        <p:nvSpPr>
          <p:cNvPr id="3" name="Content Placeholder 2">
            <a:extLst>
              <a:ext uri="{FF2B5EF4-FFF2-40B4-BE49-F238E27FC236}">
                <a16:creationId xmlns:a16="http://schemas.microsoft.com/office/drawing/2014/main" id="{88BE55BB-007C-493A-B0D3-6A54C5C444E2}"/>
              </a:ext>
            </a:extLst>
          </p:cNvPr>
          <p:cNvSpPr>
            <a:spLocks noGrp="1"/>
          </p:cNvSpPr>
          <p:nvPr>
            <p:ph idx="1"/>
          </p:nvPr>
        </p:nvSpPr>
        <p:spPr/>
        <p:txBody>
          <a:bodyPr>
            <a:normAutofit/>
          </a:bodyPr>
          <a:lstStyle/>
          <a:p>
            <a:pPr>
              <a:spcAft>
                <a:spcPts val="600"/>
              </a:spcAft>
            </a:pPr>
            <a:r>
              <a:rPr lang="en-US" dirty="0"/>
              <a:t>Were you able to find a new source that relates to your class readings?​</a:t>
            </a:r>
          </a:p>
          <a:p>
            <a:pPr lvl="1">
              <a:spcAft>
                <a:spcPts val="600"/>
              </a:spcAft>
            </a:pPr>
            <a:r>
              <a:rPr lang="en-US" dirty="0"/>
              <a:t>What did you find? How did you find it?​</a:t>
            </a:r>
          </a:p>
          <a:p>
            <a:pPr>
              <a:spcAft>
                <a:spcPts val="600"/>
              </a:spcAft>
            </a:pPr>
            <a:r>
              <a:rPr lang="en-US" dirty="0"/>
              <a:t>How did you evaluate it?​</a:t>
            </a:r>
          </a:p>
          <a:p>
            <a:pPr lvl="1">
              <a:spcAft>
                <a:spcPts val="600"/>
              </a:spcAft>
            </a:pPr>
            <a:r>
              <a:rPr lang="en-US" dirty="0"/>
              <a:t>How is it reliable?​</a:t>
            </a:r>
          </a:p>
          <a:p>
            <a:pPr lvl="1">
              <a:spcAft>
                <a:spcPts val="600"/>
              </a:spcAft>
            </a:pPr>
            <a:r>
              <a:rPr lang="en-US" dirty="0"/>
              <a:t>How does it fit into your paper?​</a:t>
            </a:r>
          </a:p>
          <a:p>
            <a:pPr>
              <a:spcAft>
                <a:spcPts val="600"/>
              </a:spcAft>
            </a:pPr>
            <a:r>
              <a:rPr lang="en-US" dirty="0"/>
              <a:t>Discuss your topic with your group members.​</a:t>
            </a:r>
          </a:p>
          <a:p>
            <a:pPr lvl="1">
              <a:spcAft>
                <a:spcPts val="600"/>
              </a:spcAft>
            </a:pPr>
            <a:r>
              <a:rPr lang="en-US" dirty="0"/>
              <a:t>What is the main idea you will be writing about?​</a:t>
            </a:r>
          </a:p>
          <a:p>
            <a:pPr lvl="1">
              <a:spcAft>
                <a:spcPts val="600"/>
              </a:spcAft>
            </a:pPr>
            <a:r>
              <a:rPr lang="en-US" dirty="0"/>
              <a:t>Have you come up with a thesis yet? What will that be?​</a:t>
            </a:r>
            <a:endParaRPr lang="en-US" i="0" dirty="0"/>
          </a:p>
        </p:txBody>
      </p:sp>
    </p:spTree>
    <p:extLst>
      <p:ext uri="{BB962C8B-B14F-4D97-AF65-F5344CB8AC3E}">
        <p14:creationId xmlns:p14="http://schemas.microsoft.com/office/powerpoint/2010/main" val="3769306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42F21E-FBC2-4CEA-89CC-6BD296AF1B33}"/>
              </a:ext>
            </a:extLst>
          </p:cNvPr>
          <p:cNvSpPr>
            <a:spLocks noGrp="1"/>
          </p:cNvSpPr>
          <p:nvPr>
            <p:ph type="title"/>
          </p:nvPr>
        </p:nvSpPr>
        <p:spPr>
          <a:xfrm>
            <a:off x="8252340" y="639704"/>
            <a:ext cx="3299579" cy="5577840"/>
          </a:xfrm>
        </p:spPr>
        <p:txBody>
          <a:bodyPr anchor="ctr">
            <a:normAutofit/>
          </a:bodyPr>
          <a:lstStyle/>
          <a:p>
            <a:r>
              <a:rPr lang="en-US" dirty="0"/>
              <a:t>ONLINE RESOURCES </a:t>
            </a:r>
            <a:br>
              <a:rPr lang="en-US" dirty="0"/>
            </a:br>
            <a:r>
              <a:rPr lang="en-US" dirty="0"/>
              <a:t>AS YOU RESEARCH</a:t>
            </a:r>
          </a:p>
        </p:txBody>
      </p:sp>
      <p:sp useBgFill="1">
        <p:nvSpPr>
          <p:cNvPr id="11" name="Rectangle 10">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423BD424-0A3C-4176-AD0C-1BCA56061E25}"/>
              </a:ext>
            </a:extLst>
          </p:cNvPr>
          <p:cNvGraphicFramePr>
            <a:graphicFrameLocks noGrp="1"/>
          </p:cNvGraphicFramePr>
          <p:nvPr>
            <p:ph idx="1"/>
            <p:extLst>
              <p:ext uri="{D42A27DB-BD31-4B8C-83A1-F6EECF244321}">
                <p14:modId xmlns:p14="http://schemas.microsoft.com/office/powerpoint/2010/main" val="2568912658"/>
              </p:ext>
            </p:extLst>
          </p:nvPr>
        </p:nvGraphicFramePr>
        <p:xfrm>
          <a:off x="784225" y="639763"/>
          <a:ext cx="5959475" cy="55777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79140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812C54-7AEF-4ABB-826E-221F51CB0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42F21E-FBC2-4CEA-89CC-6BD296AF1B33}"/>
              </a:ext>
            </a:extLst>
          </p:cNvPr>
          <p:cNvSpPr>
            <a:spLocks noGrp="1"/>
          </p:cNvSpPr>
          <p:nvPr>
            <p:ph type="title"/>
          </p:nvPr>
        </p:nvSpPr>
        <p:spPr>
          <a:xfrm>
            <a:off x="3363864" y="685800"/>
            <a:ext cx="7705164" cy="1485900"/>
          </a:xfrm>
        </p:spPr>
        <p:txBody>
          <a:bodyPr>
            <a:normAutofit/>
          </a:bodyPr>
          <a:lstStyle/>
          <a:p>
            <a:r>
              <a:rPr lang="en-US" dirty="0"/>
              <a:t>HELP WITH RESEARCH</a:t>
            </a:r>
          </a:p>
        </p:txBody>
      </p:sp>
      <p:sp>
        <p:nvSpPr>
          <p:cNvPr id="10" name="Rectangle 9">
            <a:extLst>
              <a:ext uri="{FF2B5EF4-FFF2-40B4-BE49-F238E27FC236}">
                <a16:creationId xmlns:a16="http://schemas.microsoft.com/office/drawing/2014/main" id="{891F40E4-8A76-44CF-91EC-9073673526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304441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72171013-D973-4187-9CF2-EE098EEF81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81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5F0CF5BD-D599-4E46-ACA5-B5D70635E5F5}"/>
              </a:ext>
            </a:extLst>
          </p:cNvPr>
          <p:cNvSpPr>
            <a:spLocks noGrp="1"/>
          </p:cNvSpPr>
          <p:nvPr>
            <p:ph idx="1"/>
          </p:nvPr>
        </p:nvSpPr>
        <p:spPr>
          <a:xfrm>
            <a:off x="3363864" y="2286000"/>
            <a:ext cx="7705164" cy="3581400"/>
          </a:xfrm>
        </p:spPr>
        <p:txBody>
          <a:bodyPr>
            <a:normAutofit/>
          </a:bodyPr>
          <a:lstStyle/>
          <a:p>
            <a:r>
              <a:rPr lang="en-US" sz="1700" dirty="0"/>
              <a:t>Make an appointment with a librarian: </a:t>
            </a:r>
            <a:r>
              <a:rPr lang="en-US" sz="1700" dirty="0">
                <a:hlinkClick r:id="rId3"/>
              </a:rPr>
              <a:t>https://libcal.smu.edu/appointments?lid=4962</a:t>
            </a:r>
            <a:r>
              <a:rPr lang="en-US" sz="1700" dirty="0"/>
              <a:t> (this link is also in the WRTR 1313 research guide).</a:t>
            </a:r>
          </a:p>
          <a:p>
            <a:r>
              <a:rPr lang="en-US" sz="1700" dirty="0"/>
              <a:t>My consultation hours:</a:t>
            </a:r>
          </a:p>
          <a:p>
            <a:pPr lvl="1"/>
            <a:r>
              <a:rPr lang="en-US" sz="1700" dirty="0"/>
              <a:t>Thursdays, 12:00 – 1:30 p.m.</a:t>
            </a:r>
          </a:p>
          <a:p>
            <a:pPr lvl="1"/>
            <a:r>
              <a:rPr lang="en-US" sz="1700" dirty="0"/>
              <a:t>Fridays, 11:00 a.m. – 12:30 p.m.</a:t>
            </a:r>
          </a:p>
          <a:p>
            <a:pPr lvl="1"/>
            <a:r>
              <a:rPr lang="en-US" sz="1700" dirty="0"/>
              <a:t>If those hours don’t work, email me a time and we can make something work.</a:t>
            </a:r>
          </a:p>
          <a:p>
            <a:r>
              <a:rPr lang="en-US" sz="1700" dirty="0"/>
              <a:t>Remember too that with all sections of WRTR 1313 doing the same assignment, we are all familiar with the assignment and what may help as you work on your paper, so the other librarians would be just as helpful.</a:t>
            </a:r>
          </a:p>
          <a:p>
            <a:pPr marL="530352" lvl="1" indent="0">
              <a:buNone/>
            </a:pPr>
            <a:endParaRPr lang="en-US" sz="1700" dirty="0"/>
          </a:p>
        </p:txBody>
      </p:sp>
    </p:spTree>
    <p:extLst>
      <p:ext uri="{BB962C8B-B14F-4D97-AF65-F5344CB8AC3E}">
        <p14:creationId xmlns:p14="http://schemas.microsoft.com/office/powerpoint/2010/main" val="2075582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812C54-7AEF-4ABB-826E-221F51CB0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42F21E-FBC2-4CEA-89CC-6BD296AF1B33}"/>
              </a:ext>
            </a:extLst>
          </p:cNvPr>
          <p:cNvSpPr>
            <a:spLocks noGrp="1"/>
          </p:cNvSpPr>
          <p:nvPr>
            <p:ph type="title"/>
          </p:nvPr>
        </p:nvSpPr>
        <p:spPr>
          <a:xfrm>
            <a:off x="3363864" y="685800"/>
            <a:ext cx="7705164" cy="1485900"/>
          </a:xfrm>
        </p:spPr>
        <p:txBody>
          <a:bodyPr>
            <a:normAutofit/>
          </a:bodyPr>
          <a:lstStyle/>
          <a:p>
            <a:r>
              <a:rPr lang="en-US" dirty="0"/>
              <a:t>HELP WITH WRITING</a:t>
            </a:r>
          </a:p>
        </p:txBody>
      </p:sp>
      <p:sp>
        <p:nvSpPr>
          <p:cNvPr id="10" name="Rectangle 9">
            <a:extLst>
              <a:ext uri="{FF2B5EF4-FFF2-40B4-BE49-F238E27FC236}">
                <a16:creationId xmlns:a16="http://schemas.microsoft.com/office/drawing/2014/main" id="{891F40E4-8A76-44CF-91EC-9073673526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304441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72171013-D973-4187-9CF2-EE098EEF81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81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5F0CF5BD-D599-4E46-ACA5-B5D70635E5F5}"/>
              </a:ext>
            </a:extLst>
          </p:cNvPr>
          <p:cNvSpPr>
            <a:spLocks noGrp="1"/>
          </p:cNvSpPr>
          <p:nvPr>
            <p:ph idx="1"/>
          </p:nvPr>
        </p:nvSpPr>
        <p:spPr>
          <a:xfrm>
            <a:off x="3363864" y="2286000"/>
            <a:ext cx="7705164" cy="3581400"/>
          </a:xfrm>
        </p:spPr>
        <p:txBody>
          <a:bodyPr>
            <a:normAutofit/>
          </a:bodyPr>
          <a:lstStyle/>
          <a:p>
            <a:r>
              <a:rPr lang="en-US" dirty="0"/>
              <a:t>Make an appointment with a tutor at the </a:t>
            </a:r>
            <a:r>
              <a:rPr lang="en-US" dirty="0">
                <a:hlinkClick r:id="rId3"/>
              </a:rPr>
              <a:t>writing center</a:t>
            </a:r>
            <a:r>
              <a:rPr lang="en-US" dirty="0"/>
              <a:t> through Canvas. Available hours:</a:t>
            </a:r>
          </a:p>
          <a:p>
            <a:pPr lvl="1"/>
            <a:r>
              <a:rPr lang="en-US" dirty="0"/>
              <a:t>Mondays - Thursdays, 10:00 a.m. – 6:00 p.m.</a:t>
            </a:r>
          </a:p>
          <a:p>
            <a:pPr lvl="1"/>
            <a:r>
              <a:rPr lang="en-US" dirty="0"/>
              <a:t>Fridays, 1:00 – 6:00 p.m.</a:t>
            </a:r>
          </a:p>
          <a:p>
            <a:pPr lvl="1"/>
            <a:endParaRPr lang="en-US" dirty="0"/>
          </a:p>
          <a:p>
            <a:r>
              <a:rPr lang="en-US" dirty="0"/>
              <a:t>Writing for ESL:</a:t>
            </a:r>
          </a:p>
          <a:p>
            <a:pPr lvl="1"/>
            <a:r>
              <a:rPr lang="en-US" dirty="0"/>
              <a:t>Mondays: 8:00 – 10:30 a.m. and 12:30 – 3:30 p.m.</a:t>
            </a:r>
          </a:p>
          <a:p>
            <a:pPr lvl="1"/>
            <a:r>
              <a:rPr lang="en-US" dirty="0"/>
              <a:t>Wednesdays, 8:00 – 10:30 a.m.</a:t>
            </a:r>
          </a:p>
          <a:p>
            <a:pPr lvl="1"/>
            <a:endParaRPr lang="en-US" dirty="0"/>
          </a:p>
        </p:txBody>
      </p:sp>
    </p:spTree>
    <p:extLst>
      <p:ext uri="{BB962C8B-B14F-4D97-AF65-F5344CB8AC3E}">
        <p14:creationId xmlns:p14="http://schemas.microsoft.com/office/powerpoint/2010/main" val="3459751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812C54-7AEF-4ABB-826E-221F51CB0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42F21E-FBC2-4CEA-89CC-6BD296AF1B33}"/>
              </a:ext>
            </a:extLst>
          </p:cNvPr>
          <p:cNvSpPr>
            <a:spLocks noGrp="1"/>
          </p:cNvSpPr>
          <p:nvPr>
            <p:ph type="title"/>
          </p:nvPr>
        </p:nvSpPr>
        <p:spPr>
          <a:xfrm>
            <a:off x="3363864" y="685800"/>
            <a:ext cx="7705164" cy="1485900"/>
          </a:xfrm>
        </p:spPr>
        <p:txBody>
          <a:bodyPr>
            <a:normAutofit/>
          </a:bodyPr>
          <a:lstStyle/>
          <a:p>
            <a:r>
              <a:rPr lang="en-US" dirty="0"/>
              <a:t>HELP WITH </a:t>
            </a:r>
            <a:br>
              <a:rPr lang="en-US" dirty="0"/>
            </a:br>
            <a:r>
              <a:rPr lang="en-US" dirty="0"/>
              <a:t>RESEARCH &amp; WRITING</a:t>
            </a:r>
          </a:p>
        </p:txBody>
      </p:sp>
      <p:sp>
        <p:nvSpPr>
          <p:cNvPr id="10" name="Rectangle 9">
            <a:extLst>
              <a:ext uri="{FF2B5EF4-FFF2-40B4-BE49-F238E27FC236}">
                <a16:creationId xmlns:a16="http://schemas.microsoft.com/office/drawing/2014/main" id="{891F40E4-8A76-44CF-91EC-9073673526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304441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72171013-D973-4187-9CF2-EE098EEF81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81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5F0CF5BD-D599-4E46-ACA5-B5D70635E5F5}"/>
              </a:ext>
            </a:extLst>
          </p:cNvPr>
          <p:cNvSpPr>
            <a:spLocks noGrp="1"/>
          </p:cNvSpPr>
          <p:nvPr>
            <p:ph idx="1"/>
          </p:nvPr>
        </p:nvSpPr>
        <p:spPr>
          <a:xfrm>
            <a:off x="3363864" y="2286000"/>
            <a:ext cx="7705164" cy="3581400"/>
          </a:xfrm>
        </p:spPr>
        <p:txBody>
          <a:bodyPr>
            <a:normAutofit/>
          </a:bodyPr>
          <a:lstStyle/>
          <a:p>
            <a:r>
              <a:rPr lang="en-US" dirty="0"/>
              <a:t>We also have two drop-in labs a week that have both a writing tutor and a librarian ready to help. Join via Zoom here: </a:t>
            </a:r>
            <a:r>
              <a:rPr lang="en-US" dirty="0">
                <a:hlinkClick r:id="rId3"/>
              </a:rPr>
              <a:t>https://smu.zoom.us/j/92637892352</a:t>
            </a:r>
            <a:r>
              <a:rPr lang="en-US" dirty="0"/>
              <a:t> </a:t>
            </a:r>
          </a:p>
          <a:p>
            <a:pPr lvl="1"/>
            <a:r>
              <a:rPr lang="en-US" dirty="0"/>
              <a:t>Tuesdays, 4:00 – 5:30 p.m.</a:t>
            </a:r>
          </a:p>
          <a:p>
            <a:pPr lvl="1"/>
            <a:r>
              <a:rPr lang="en-US" dirty="0"/>
              <a:t>Wednesdays, 11:30 a.m. – 1:00 p.m.</a:t>
            </a:r>
          </a:p>
          <a:p>
            <a:pPr lvl="1"/>
            <a:endParaRPr lang="en-US" dirty="0"/>
          </a:p>
        </p:txBody>
      </p:sp>
    </p:spTree>
    <p:extLst>
      <p:ext uri="{BB962C8B-B14F-4D97-AF65-F5344CB8AC3E}">
        <p14:creationId xmlns:p14="http://schemas.microsoft.com/office/powerpoint/2010/main" val="3718976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C30DECA-E52C-4D56-96B9-718590A2E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A046A95-1E4D-4EAE-9146-822CF94F04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1" name="Freeform 6">
              <a:extLst>
                <a:ext uri="{FF2B5EF4-FFF2-40B4-BE49-F238E27FC236}">
                  <a16:creationId xmlns:a16="http://schemas.microsoft.com/office/drawing/2014/main" id="{E94C9933-93E1-43FF-8BC2-8F0B7794D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2" name="Freeform 6">
              <a:extLst>
                <a:ext uri="{FF2B5EF4-FFF2-40B4-BE49-F238E27FC236}">
                  <a16:creationId xmlns:a16="http://schemas.microsoft.com/office/drawing/2014/main" id="{B3AA8CBD-7A2E-4084-A09F-484D16658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p:nvSpPr>
          <p:cNvPr id="2" name="Title 1">
            <a:extLst>
              <a:ext uri="{FF2B5EF4-FFF2-40B4-BE49-F238E27FC236}">
                <a16:creationId xmlns:a16="http://schemas.microsoft.com/office/drawing/2014/main" id="{9A42F21E-FBC2-4CEA-89CC-6BD296AF1B33}"/>
              </a:ext>
            </a:extLst>
          </p:cNvPr>
          <p:cNvSpPr>
            <a:spLocks noGrp="1"/>
          </p:cNvSpPr>
          <p:nvPr>
            <p:ph type="ctrTitle"/>
          </p:nvPr>
        </p:nvSpPr>
        <p:spPr>
          <a:xfrm>
            <a:off x="1562669" y="1480930"/>
            <a:ext cx="8447964" cy="3254321"/>
          </a:xfrm>
        </p:spPr>
        <p:txBody>
          <a:bodyPr>
            <a:normAutofit/>
          </a:bodyPr>
          <a:lstStyle/>
          <a:p>
            <a:pPr algn="l"/>
            <a:r>
              <a:rPr lang="en-US" sz="6600"/>
              <a:t>Good luck with your research!</a:t>
            </a:r>
          </a:p>
        </p:txBody>
      </p:sp>
      <p:sp>
        <p:nvSpPr>
          <p:cNvPr id="3" name="Content Placeholder 2">
            <a:extLst>
              <a:ext uri="{FF2B5EF4-FFF2-40B4-BE49-F238E27FC236}">
                <a16:creationId xmlns:a16="http://schemas.microsoft.com/office/drawing/2014/main" id="{5F0CF5BD-D599-4E46-ACA5-B5D70635E5F5}"/>
              </a:ext>
            </a:extLst>
          </p:cNvPr>
          <p:cNvSpPr>
            <a:spLocks noGrp="1"/>
          </p:cNvSpPr>
          <p:nvPr>
            <p:ph type="subTitle" idx="1"/>
          </p:nvPr>
        </p:nvSpPr>
        <p:spPr>
          <a:xfrm>
            <a:off x="1562668" y="4804850"/>
            <a:ext cx="5957248" cy="1086237"/>
          </a:xfrm>
        </p:spPr>
        <p:txBody>
          <a:bodyPr>
            <a:normAutofit/>
          </a:bodyPr>
          <a:lstStyle/>
          <a:p>
            <a:pPr lvl="1" algn="l"/>
            <a:r>
              <a:rPr lang="en-US" dirty="0">
                <a:hlinkClick r:id="rId3"/>
              </a:rPr>
              <a:t>joannab@mail.smu.edu</a:t>
            </a:r>
            <a:r>
              <a:rPr lang="en-US" dirty="0"/>
              <a:t> </a:t>
            </a:r>
            <a:endParaRPr lang="en-US"/>
          </a:p>
          <a:p>
            <a:pPr lvl="1" algn="l"/>
            <a:r>
              <a:rPr lang="en-US" dirty="0">
                <a:hlinkClick r:id="rId4"/>
              </a:rPr>
              <a:t>libcal.smu.edu/</a:t>
            </a:r>
            <a:r>
              <a:rPr lang="en-US" dirty="0" err="1">
                <a:hlinkClick r:id="rId4"/>
              </a:rPr>
              <a:t>appointments?lid</a:t>
            </a:r>
            <a:r>
              <a:rPr lang="en-US" dirty="0">
                <a:hlinkClick r:id="rId4"/>
              </a:rPr>
              <a:t>=4962</a:t>
            </a:r>
            <a:r>
              <a:rPr lang="en-US" dirty="0"/>
              <a:t> </a:t>
            </a:r>
            <a:endParaRPr lang="en-US"/>
          </a:p>
        </p:txBody>
      </p:sp>
    </p:spTree>
    <p:extLst>
      <p:ext uri="{BB962C8B-B14F-4D97-AF65-F5344CB8AC3E}">
        <p14:creationId xmlns:p14="http://schemas.microsoft.com/office/powerpoint/2010/main" val="1022875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Picture 6" descr="A sliver of moon and Mars">
            <a:extLst>
              <a:ext uri="{FF2B5EF4-FFF2-40B4-BE49-F238E27FC236}">
                <a16:creationId xmlns:a16="http://schemas.microsoft.com/office/drawing/2014/main" id="{3C8162E8-963E-476E-9F74-92ADCDB3637F}"/>
              </a:ext>
            </a:extLst>
          </p:cNvPr>
          <p:cNvPicPr>
            <a:picLocks noChangeAspect="1"/>
          </p:cNvPicPr>
          <p:nvPr/>
        </p:nvPicPr>
        <p:blipFill rotWithShape="1">
          <a:blip r:embed="rId3"/>
          <a:srcRect t="931" b="14783"/>
          <a:stretch/>
        </p:blipFill>
        <p:spPr>
          <a:xfrm>
            <a:off x="20" y="10"/>
            <a:ext cx="12191980" cy="6859300"/>
          </a:xfrm>
          <a:prstGeom prst="rect">
            <a:avLst/>
          </a:prstGeom>
        </p:spPr>
      </p:pic>
      <p:sp>
        <p:nvSpPr>
          <p:cNvPr id="11" name="Rectangle 10">
            <a:extLst>
              <a:ext uri="{FF2B5EF4-FFF2-40B4-BE49-F238E27FC236}">
                <a16:creationId xmlns:a16="http://schemas.microsoft.com/office/drawing/2014/main" id="{F33867FC-EB8E-4B00-B7D5-7967D9DF1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30000">
                <a:schemeClr val="bg2">
                  <a:alpha val="75000"/>
                </a:schemeClr>
              </a:gs>
              <a:gs pos="100000">
                <a:schemeClr val="bg2"/>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6">
            <a:extLst>
              <a:ext uri="{FF2B5EF4-FFF2-40B4-BE49-F238E27FC236}">
                <a16:creationId xmlns:a16="http://schemas.microsoft.com/office/drawing/2014/main" id="{D69E00ED-B0F1-4570-A74E-E05D0E9A86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15" name="Freeform 6">
            <a:extLst>
              <a:ext uri="{FF2B5EF4-FFF2-40B4-BE49-F238E27FC236}">
                <a16:creationId xmlns:a16="http://schemas.microsoft.com/office/drawing/2014/main" id="{074D0BE7-DDD8-46AB-A2C1-5B7FFD921A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4" name="Title 3">
            <a:extLst>
              <a:ext uri="{FF2B5EF4-FFF2-40B4-BE49-F238E27FC236}">
                <a16:creationId xmlns:a16="http://schemas.microsoft.com/office/drawing/2014/main" id="{133D674C-46C4-404E-B29B-77A27F2BB069}"/>
              </a:ext>
            </a:extLst>
          </p:cNvPr>
          <p:cNvSpPr>
            <a:spLocks noGrp="1"/>
          </p:cNvSpPr>
          <p:nvPr>
            <p:ph type="ctrTitle"/>
          </p:nvPr>
        </p:nvSpPr>
        <p:spPr>
          <a:xfrm>
            <a:off x="1915128" y="1788454"/>
            <a:ext cx="8361229" cy="2098226"/>
          </a:xfrm>
        </p:spPr>
        <p:txBody>
          <a:bodyPr>
            <a:normAutofit/>
          </a:bodyPr>
          <a:lstStyle/>
          <a:p>
            <a:r>
              <a:rPr lang="en-US" sz="6200" dirty="0"/>
              <a:t>Joanna Russell Bliss</a:t>
            </a:r>
          </a:p>
        </p:txBody>
      </p:sp>
      <p:sp>
        <p:nvSpPr>
          <p:cNvPr id="5" name="Subtitle 4">
            <a:extLst>
              <a:ext uri="{FF2B5EF4-FFF2-40B4-BE49-F238E27FC236}">
                <a16:creationId xmlns:a16="http://schemas.microsoft.com/office/drawing/2014/main" id="{CC4F937C-C793-4942-AE2D-6EFF382BD80B}"/>
              </a:ext>
            </a:extLst>
          </p:cNvPr>
          <p:cNvSpPr>
            <a:spLocks noGrp="1"/>
          </p:cNvSpPr>
          <p:nvPr>
            <p:ph type="subTitle" idx="1"/>
          </p:nvPr>
        </p:nvSpPr>
        <p:spPr>
          <a:xfrm>
            <a:off x="2679906" y="3956279"/>
            <a:ext cx="6831673" cy="1086237"/>
          </a:xfrm>
        </p:spPr>
        <p:txBody>
          <a:bodyPr>
            <a:normAutofit/>
          </a:bodyPr>
          <a:lstStyle/>
          <a:p>
            <a:pPr>
              <a:spcAft>
                <a:spcPts val="600"/>
              </a:spcAft>
            </a:pPr>
            <a:r>
              <a:rPr lang="en-US">
                <a:solidFill>
                  <a:srgbClr val="191B0E"/>
                </a:solidFill>
              </a:rPr>
              <a:t>Research &amp; User Experience Intern</a:t>
            </a:r>
          </a:p>
          <a:p>
            <a:pPr>
              <a:spcAft>
                <a:spcPts val="600"/>
              </a:spcAft>
            </a:pPr>
            <a:r>
              <a:rPr lang="en-US">
                <a:solidFill>
                  <a:srgbClr val="191B0E"/>
                </a:solidFill>
              </a:rPr>
              <a:t>Fondren Library</a:t>
            </a:r>
          </a:p>
        </p:txBody>
      </p:sp>
    </p:spTree>
    <p:extLst>
      <p:ext uri="{BB962C8B-B14F-4D97-AF65-F5344CB8AC3E}">
        <p14:creationId xmlns:p14="http://schemas.microsoft.com/office/powerpoint/2010/main" val="1316244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A12DD-6D0C-439B-8409-21D99532A6D0}"/>
              </a:ext>
            </a:extLst>
          </p:cNvPr>
          <p:cNvSpPr>
            <a:spLocks noGrp="1"/>
          </p:cNvSpPr>
          <p:nvPr>
            <p:ph type="title"/>
          </p:nvPr>
        </p:nvSpPr>
        <p:spPr>
          <a:xfrm>
            <a:off x="1371600" y="685800"/>
            <a:ext cx="9601200" cy="1485900"/>
          </a:xfrm>
        </p:spPr>
        <p:txBody>
          <a:bodyPr>
            <a:normAutofit/>
          </a:bodyPr>
          <a:lstStyle/>
          <a:p>
            <a:r>
              <a:rPr lang="en-US" cap="all" dirty="0"/>
              <a:t>Types of sources</a:t>
            </a:r>
          </a:p>
        </p:txBody>
      </p:sp>
      <p:grpSp>
        <p:nvGrpSpPr>
          <p:cNvPr id="6" name="Group 5">
            <a:extLst>
              <a:ext uri="{FF2B5EF4-FFF2-40B4-BE49-F238E27FC236}">
                <a16:creationId xmlns:a16="http://schemas.microsoft.com/office/drawing/2014/main" id="{1B7F9D25-9E62-46A6-B19E-CA633A9F1788}"/>
              </a:ext>
            </a:extLst>
          </p:cNvPr>
          <p:cNvGrpSpPr/>
          <p:nvPr/>
        </p:nvGrpSpPr>
        <p:grpSpPr>
          <a:xfrm>
            <a:off x="1361603" y="2408017"/>
            <a:ext cx="2170583" cy="854336"/>
            <a:chOff x="6" y="525019"/>
            <a:chExt cx="2170583" cy="854336"/>
          </a:xfrm>
        </p:grpSpPr>
        <p:sp>
          <p:nvSpPr>
            <p:cNvPr id="28" name="Rectangle 27">
              <a:extLst>
                <a:ext uri="{FF2B5EF4-FFF2-40B4-BE49-F238E27FC236}">
                  <a16:creationId xmlns:a16="http://schemas.microsoft.com/office/drawing/2014/main" id="{C8E3B138-CF4E-4351-A757-21495E4406A5}"/>
                </a:ext>
              </a:extLst>
            </p:cNvPr>
            <p:cNvSpPr/>
            <p:nvPr/>
          </p:nvSpPr>
          <p:spPr>
            <a:xfrm>
              <a:off x="6" y="525019"/>
              <a:ext cx="2170583" cy="854336"/>
            </a:xfrm>
            <a:prstGeom prst="rect">
              <a:avLst/>
            </a:prstGeom>
          </p:spPr>
          <p:style>
            <a:lnRef idx="2">
              <a:schemeClr val="dk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29" name="TextBox 28">
              <a:extLst>
                <a:ext uri="{FF2B5EF4-FFF2-40B4-BE49-F238E27FC236}">
                  <a16:creationId xmlns:a16="http://schemas.microsoft.com/office/drawing/2014/main" id="{F21FE202-DB1F-412A-B48B-3822089E0F2A}"/>
                </a:ext>
              </a:extLst>
            </p:cNvPr>
            <p:cNvSpPr txBox="1"/>
            <p:nvPr/>
          </p:nvSpPr>
          <p:spPr>
            <a:xfrm>
              <a:off x="6" y="525019"/>
              <a:ext cx="2170583" cy="8543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baseline="0" dirty="0"/>
                <a:t>Primary</a:t>
              </a:r>
              <a:endParaRPr lang="en-US" sz="2500" kern="1200" dirty="0"/>
            </a:p>
          </p:txBody>
        </p:sp>
      </p:grpSp>
      <p:grpSp>
        <p:nvGrpSpPr>
          <p:cNvPr id="7" name="Group 6">
            <a:extLst>
              <a:ext uri="{FF2B5EF4-FFF2-40B4-BE49-F238E27FC236}">
                <a16:creationId xmlns:a16="http://schemas.microsoft.com/office/drawing/2014/main" id="{C463EC14-2AEE-45D8-AB8E-0CD55E0EE6EB}"/>
              </a:ext>
            </a:extLst>
          </p:cNvPr>
          <p:cNvGrpSpPr/>
          <p:nvPr/>
        </p:nvGrpSpPr>
        <p:grpSpPr>
          <a:xfrm>
            <a:off x="1361603" y="3262354"/>
            <a:ext cx="2170583" cy="1677023"/>
            <a:chOff x="6" y="1379356"/>
            <a:chExt cx="2170583" cy="1677023"/>
          </a:xfrm>
        </p:grpSpPr>
        <p:sp>
          <p:nvSpPr>
            <p:cNvPr id="26" name="Rectangle 25">
              <a:extLst>
                <a:ext uri="{FF2B5EF4-FFF2-40B4-BE49-F238E27FC236}">
                  <a16:creationId xmlns:a16="http://schemas.microsoft.com/office/drawing/2014/main" id="{62A52427-17AE-4AB3-B52D-384EF5E1FF6F}"/>
                </a:ext>
              </a:extLst>
            </p:cNvPr>
            <p:cNvSpPr/>
            <p:nvPr/>
          </p:nvSpPr>
          <p:spPr>
            <a:xfrm>
              <a:off x="6" y="1379356"/>
              <a:ext cx="2170583" cy="1677023"/>
            </a:xfrm>
            <a:prstGeom prst="rect">
              <a:avLst/>
            </a:prstGeom>
          </p:spPr>
          <p:style>
            <a:lnRef idx="2">
              <a:schemeClr val="dk2">
                <a:alpha val="90000"/>
                <a:tint val="40000"/>
                <a:hueOff val="0"/>
                <a:satOff val="0"/>
                <a:lumOff val="0"/>
                <a:alphaOff val="0"/>
              </a:schemeClr>
            </a:lnRef>
            <a:fillRef idx="1">
              <a:schemeClr val="dk2">
                <a:alpha val="90000"/>
                <a:tint val="40000"/>
                <a:hueOff val="0"/>
                <a:satOff val="0"/>
                <a:lumOff val="0"/>
                <a:alphaOff val="0"/>
              </a:schemeClr>
            </a:fillRef>
            <a:effectRef idx="0">
              <a:schemeClr val="dk2">
                <a:alpha val="90000"/>
                <a:tint val="40000"/>
                <a:hueOff val="0"/>
                <a:satOff val="0"/>
                <a:lumOff val="0"/>
                <a:alphaOff val="0"/>
              </a:schemeClr>
            </a:effectRef>
            <a:fontRef idx="minor">
              <a:schemeClr val="dk1">
                <a:hueOff val="0"/>
                <a:satOff val="0"/>
                <a:lumOff val="0"/>
                <a:alphaOff val="0"/>
              </a:schemeClr>
            </a:fontRef>
          </p:style>
        </p:sp>
        <p:sp>
          <p:nvSpPr>
            <p:cNvPr id="27" name="TextBox 26">
              <a:extLst>
                <a:ext uri="{FF2B5EF4-FFF2-40B4-BE49-F238E27FC236}">
                  <a16:creationId xmlns:a16="http://schemas.microsoft.com/office/drawing/2014/main" id="{7E5C58B9-EC4D-40FB-8DAF-F41597C86E93}"/>
                </a:ext>
              </a:extLst>
            </p:cNvPr>
            <p:cNvSpPr txBox="1"/>
            <p:nvPr/>
          </p:nvSpPr>
          <p:spPr>
            <a:xfrm>
              <a:off x="6" y="1379356"/>
              <a:ext cx="2170583" cy="167702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28016" rIns="170688" bIns="192024" numCol="1" spcCol="1270" anchor="t" anchorCtr="0">
              <a:noAutofit/>
            </a:bodyPr>
            <a:lstStyle/>
            <a:p>
              <a:pPr marL="0" lvl="1" indent="0" algn="l" defTabSz="1066800">
                <a:lnSpc>
                  <a:spcPct val="90000"/>
                </a:lnSpc>
                <a:spcBef>
                  <a:spcPct val="0"/>
                </a:spcBef>
                <a:spcAft>
                  <a:spcPct val="15000"/>
                </a:spcAft>
                <a:buNone/>
              </a:pPr>
              <a:r>
                <a:rPr lang="en-US" sz="2400" i="1" kern="1200" baseline="0" dirty="0"/>
                <a:t>Written at the time of the event by an eye-witness</a:t>
              </a:r>
              <a:endParaRPr lang="en-US" sz="2400" kern="1200" dirty="0"/>
            </a:p>
          </p:txBody>
        </p:sp>
      </p:grpSp>
      <p:grpSp>
        <p:nvGrpSpPr>
          <p:cNvPr id="8" name="Group 7">
            <a:extLst>
              <a:ext uri="{FF2B5EF4-FFF2-40B4-BE49-F238E27FC236}">
                <a16:creationId xmlns:a16="http://schemas.microsoft.com/office/drawing/2014/main" id="{209FC4D0-C7B6-4A57-A418-2F77F6FBABC4}"/>
              </a:ext>
            </a:extLst>
          </p:cNvPr>
          <p:cNvGrpSpPr/>
          <p:nvPr/>
        </p:nvGrpSpPr>
        <p:grpSpPr>
          <a:xfrm>
            <a:off x="3836069" y="2408017"/>
            <a:ext cx="2170583" cy="854336"/>
            <a:chOff x="2474472" y="525019"/>
            <a:chExt cx="2170583" cy="854336"/>
          </a:xfrm>
        </p:grpSpPr>
        <p:sp>
          <p:nvSpPr>
            <p:cNvPr id="24" name="Rectangle 23">
              <a:extLst>
                <a:ext uri="{FF2B5EF4-FFF2-40B4-BE49-F238E27FC236}">
                  <a16:creationId xmlns:a16="http://schemas.microsoft.com/office/drawing/2014/main" id="{4C71201C-0147-4130-BFAD-81B144052851}"/>
                </a:ext>
              </a:extLst>
            </p:cNvPr>
            <p:cNvSpPr/>
            <p:nvPr/>
          </p:nvSpPr>
          <p:spPr>
            <a:xfrm>
              <a:off x="2474472" y="525019"/>
              <a:ext cx="2170583" cy="854336"/>
            </a:xfrm>
            <a:prstGeom prst="rect">
              <a:avLst/>
            </a:prstGeom>
          </p:spPr>
          <p:style>
            <a:lnRef idx="2">
              <a:schemeClr val="dk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25" name="TextBox 24">
              <a:extLst>
                <a:ext uri="{FF2B5EF4-FFF2-40B4-BE49-F238E27FC236}">
                  <a16:creationId xmlns:a16="http://schemas.microsoft.com/office/drawing/2014/main" id="{1DC6417A-AE86-42AC-9673-8E8FC71D1000}"/>
                </a:ext>
              </a:extLst>
            </p:cNvPr>
            <p:cNvSpPr txBox="1"/>
            <p:nvPr/>
          </p:nvSpPr>
          <p:spPr>
            <a:xfrm>
              <a:off x="2474472" y="525019"/>
              <a:ext cx="2170583" cy="8543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baseline="0"/>
                <a:t>Secondary</a:t>
              </a:r>
              <a:endParaRPr lang="en-US" sz="2500" kern="1200"/>
            </a:p>
          </p:txBody>
        </p:sp>
      </p:grpSp>
      <p:grpSp>
        <p:nvGrpSpPr>
          <p:cNvPr id="9" name="Group 8">
            <a:extLst>
              <a:ext uri="{FF2B5EF4-FFF2-40B4-BE49-F238E27FC236}">
                <a16:creationId xmlns:a16="http://schemas.microsoft.com/office/drawing/2014/main" id="{08866312-5D51-4BDD-8482-FD3165AAA0F4}"/>
              </a:ext>
            </a:extLst>
          </p:cNvPr>
          <p:cNvGrpSpPr/>
          <p:nvPr/>
        </p:nvGrpSpPr>
        <p:grpSpPr>
          <a:xfrm>
            <a:off x="3839672" y="3262354"/>
            <a:ext cx="2170583" cy="1677023"/>
            <a:chOff x="2478075" y="1379356"/>
            <a:chExt cx="2170583" cy="1677023"/>
          </a:xfrm>
        </p:grpSpPr>
        <p:sp>
          <p:nvSpPr>
            <p:cNvPr id="22" name="Rectangle 21">
              <a:extLst>
                <a:ext uri="{FF2B5EF4-FFF2-40B4-BE49-F238E27FC236}">
                  <a16:creationId xmlns:a16="http://schemas.microsoft.com/office/drawing/2014/main" id="{621F8FBF-7FFD-4C61-AADE-FEC39739D705}"/>
                </a:ext>
              </a:extLst>
            </p:cNvPr>
            <p:cNvSpPr/>
            <p:nvPr/>
          </p:nvSpPr>
          <p:spPr>
            <a:xfrm>
              <a:off x="2478075" y="1379356"/>
              <a:ext cx="2170583" cy="1677023"/>
            </a:xfrm>
            <a:prstGeom prst="rect">
              <a:avLst/>
            </a:prstGeom>
          </p:spPr>
          <p:style>
            <a:lnRef idx="2">
              <a:schemeClr val="dk2">
                <a:alpha val="90000"/>
                <a:tint val="40000"/>
                <a:hueOff val="0"/>
                <a:satOff val="0"/>
                <a:lumOff val="0"/>
                <a:alphaOff val="0"/>
              </a:schemeClr>
            </a:lnRef>
            <a:fillRef idx="1">
              <a:schemeClr val="dk2">
                <a:alpha val="90000"/>
                <a:tint val="40000"/>
                <a:hueOff val="0"/>
                <a:satOff val="0"/>
                <a:lumOff val="0"/>
                <a:alphaOff val="0"/>
              </a:schemeClr>
            </a:fillRef>
            <a:effectRef idx="0">
              <a:schemeClr val="dk2">
                <a:alpha val="90000"/>
                <a:tint val="40000"/>
                <a:hueOff val="0"/>
                <a:satOff val="0"/>
                <a:lumOff val="0"/>
                <a:alphaOff val="0"/>
              </a:schemeClr>
            </a:effectRef>
            <a:fontRef idx="minor">
              <a:schemeClr val="dk1">
                <a:hueOff val="0"/>
                <a:satOff val="0"/>
                <a:lumOff val="0"/>
                <a:alphaOff val="0"/>
              </a:schemeClr>
            </a:fontRef>
          </p:style>
        </p:sp>
        <p:sp>
          <p:nvSpPr>
            <p:cNvPr id="23" name="TextBox 22">
              <a:extLst>
                <a:ext uri="{FF2B5EF4-FFF2-40B4-BE49-F238E27FC236}">
                  <a16:creationId xmlns:a16="http://schemas.microsoft.com/office/drawing/2014/main" id="{C9D1C513-B75A-4FC2-9A29-760F2F613BB7}"/>
                </a:ext>
              </a:extLst>
            </p:cNvPr>
            <p:cNvSpPr txBox="1"/>
            <p:nvPr/>
          </p:nvSpPr>
          <p:spPr>
            <a:xfrm>
              <a:off x="2478075" y="1379356"/>
              <a:ext cx="2170583" cy="167702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3350" tIns="133350" rIns="177800" bIns="200025" numCol="1" spcCol="1270" anchor="t" anchorCtr="0">
              <a:noAutofit/>
            </a:bodyPr>
            <a:lstStyle/>
            <a:p>
              <a:pPr marL="0" lvl="1" indent="0" algn="l" defTabSz="1111250">
                <a:lnSpc>
                  <a:spcPct val="90000"/>
                </a:lnSpc>
                <a:spcBef>
                  <a:spcPct val="0"/>
                </a:spcBef>
                <a:spcAft>
                  <a:spcPct val="15000"/>
                </a:spcAft>
                <a:buNone/>
              </a:pPr>
              <a:r>
                <a:rPr lang="en-US" sz="2500" i="1" kern="1200" baseline="0" dirty="0"/>
                <a:t>Offers an analysis of what happened</a:t>
              </a:r>
              <a:endParaRPr lang="en-US" sz="2500" kern="1200" dirty="0"/>
            </a:p>
          </p:txBody>
        </p:sp>
      </p:grpSp>
      <p:grpSp>
        <p:nvGrpSpPr>
          <p:cNvPr id="10" name="Group 9">
            <a:extLst>
              <a:ext uri="{FF2B5EF4-FFF2-40B4-BE49-F238E27FC236}">
                <a16:creationId xmlns:a16="http://schemas.microsoft.com/office/drawing/2014/main" id="{21319D16-A67A-48A1-8602-279C7D469C5A}"/>
              </a:ext>
            </a:extLst>
          </p:cNvPr>
          <p:cNvGrpSpPr/>
          <p:nvPr/>
        </p:nvGrpSpPr>
        <p:grpSpPr>
          <a:xfrm>
            <a:off x="6314137" y="2408017"/>
            <a:ext cx="2170583" cy="854336"/>
            <a:chOff x="4952540" y="525019"/>
            <a:chExt cx="2170583" cy="854336"/>
          </a:xfrm>
        </p:grpSpPr>
        <p:sp>
          <p:nvSpPr>
            <p:cNvPr id="20" name="Rectangle 19">
              <a:extLst>
                <a:ext uri="{FF2B5EF4-FFF2-40B4-BE49-F238E27FC236}">
                  <a16:creationId xmlns:a16="http://schemas.microsoft.com/office/drawing/2014/main" id="{EDC71BE6-9EBB-428B-AC05-405EC4FB8183}"/>
                </a:ext>
              </a:extLst>
            </p:cNvPr>
            <p:cNvSpPr/>
            <p:nvPr/>
          </p:nvSpPr>
          <p:spPr>
            <a:xfrm>
              <a:off x="4952540" y="525019"/>
              <a:ext cx="2170583" cy="854336"/>
            </a:xfrm>
            <a:prstGeom prst="rect">
              <a:avLst/>
            </a:prstGeom>
          </p:spPr>
          <p:style>
            <a:lnRef idx="2">
              <a:schemeClr val="dk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21" name="TextBox 20">
              <a:extLst>
                <a:ext uri="{FF2B5EF4-FFF2-40B4-BE49-F238E27FC236}">
                  <a16:creationId xmlns:a16="http://schemas.microsoft.com/office/drawing/2014/main" id="{C3D1A63F-7A17-4AE6-860F-D2F64D3A141E}"/>
                </a:ext>
              </a:extLst>
            </p:cNvPr>
            <p:cNvSpPr txBox="1"/>
            <p:nvPr/>
          </p:nvSpPr>
          <p:spPr>
            <a:xfrm>
              <a:off x="4952540" y="525019"/>
              <a:ext cx="2170583" cy="8543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baseline="0"/>
                <a:t>Scholarly</a:t>
              </a:r>
              <a:endParaRPr lang="en-US" sz="2500" kern="1200"/>
            </a:p>
          </p:txBody>
        </p:sp>
      </p:grpSp>
      <p:grpSp>
        <p:nvGrpSpPr>
          <p:cNvPr id="11" name="Group 10">
            <a:extLst>
              <a:ext uri="{FF2B5EF4-FFF2-40B4-BE49-F238E27FC236}">
                <a16:creationId xmlns:a16="http://schemas.microsoft.com/office/drawing/2014/main" id="{82856238-AE10-46BA-9267-E992B2A25C9A}"/>
              </a:ext>
            </a:extLst>
          </p:cNvPr>
          <p:cNvGrpSpPr/>
          <p:nvPr/>
        </p:nvGrpSpPr>
        <p:grpSpPr>
          <a:xfrm>
            <a:off x="6314137" y="3262354"/>
            <a:ext cx="2170583" cy="1677023"/>
            <a:chOff x="4952540" y="1379356"/>
            <a:chExt cx="2170583" cy="1677023"/>
          </a:xfrm>
        </p:grpSpPr>
        <p:sp>
          <p:nvSpPr>
            <p:cNvPr id="18" name="Rectangle 17">
              <a:extLst>
                <a:ext uri="{FF2B5EF4-FFF2-40B4-BE49-F238E27FC236}">
                  <a16:creationId xmlns:a16="http://schemas.microsoft.com/office/drawing/2014/main" id="{5DFFDB83-80D8-442D-B204-D13F699495BD}"/>
                </a:ext>
              </a:extLst>
            </p:cNvPr>
            <p:cNvSpPr/>
            <p:nvPr/>
          </p:nvSpPr>
          <p:spPr>
            <a:xfrm>
              <a:off x="4952540" y="1379356"/>
              <a:ext cx="2170583" cy="1677023"/>
            </a:xfrm>
            <a:prstGeom prst="rect">
              <a:avLst/>
            </a:prstGeom>
          </p:spPr>
          <p:style>
            <a:lnRef idx="2">
              <a:schemeClr val="dk2">
                <a:alpha val="90000"/>
                <a:tint val="40000"/>
                <a:hueOff val="0"/>
                <a:satOff val="0"/>
                <a:lumOff val="0"/>
                <a:alphaOff val="0"/>
              </a:schemeClr>
            </a:lnRef>
            <a:fillRef idx="1">
              <a:schemeClr val="dk2">
                <a:alpha val="90000"/>
                <a:tint val="40000"/>
                <a:hueOff val="0"/>
                <a:satOff val="0"/>
                <a:lumOff val="0"/>
                <a:alphaOff val="0"/>
              </a:schemeClr>
            </a:fillRef>
            <a:effectRef idx="0">
              <a:schemeClr val="dk2">
                <a:alpha val="90000"/>
                <a:tint val="40000"/>
                <a:hueOff val="0"/>
                <a:satOff val="0"/>
                <a:lumOff val="0"/>
                <a:alphaOff val="0"/>
              </a:schemeClr>
            </a:effectRef>
            <a:fontRef idx="minor">
              <a:schemeClr val="dk1">
                <a:hueOff val="0"/>
                <a:satOff val="0"/>
                <a:lumOff val="0"/>
                <a:alphaOff val="0"/>
              </a:schemeClr>
            </a:fontRef>
          </p:style>
        </p:sp>
        <p:sp>
          <p:nvSpPr>
            <p:cNvPr id="19" name="TextBox 18">
              <a:extLst>
                <a:ext uri="{FF2B5EF4-FFF2-40B4-BE49-F238E27FC236}">
                  <a16:creationId xmlns:a16="http://schemas.microsoft.com/office/drawing/2014/main" id="{04D76D82-DCD9-4F0F-A06C-0B3D612FE63B}"/>
                </a:ext>
              </a:extLst>
            </p:cNvPr>
            <p:cNvSpPr txBox="1"/>
            <p:nvPr/>
          </p:nvSpPr>
          <p:spPr>
            <a:xfrm>
              <a:off x="4952540" y="1379356"/>
              <a:ext cx="2170583" cy="167702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3350" tIns="133350" rIns="177800" bIns="200025" numCol="1" spcCol="1270" anchor="t" anchorCtr="0">
              <a:noAutofit/>
            </a:bodyPr>
            <a:lstStyle/>
            <a:p>
              <a:pPr marL="0" lvl="1" indent="0" algn="l" defTabSz="1111250">
                <a:lnSpc>
                  <a:spcPct val="90000"/>
                </a:lnSpc>
                <a:spcBef>
                  <a:spcPct val="0"/>
                </a:spcBef>
                <a:spcAft>
                  <a:spcPct val="15000"/>
                </a:spcAft>
                <a:buNone/>
              </a:pPr>
              <a:r>
                <a:rPr lang="en-US" sz="2500" i="1" kern="1200" baseline="0" dirty="0"/>
                <a:t>Written by an academic</a:t>
              </a:r>
              <a:endParaRPr lang="en-US" sz="2500" kern="1200" dirty="0"/>
            </a:p>
          </p:txBody>
        </p:sp>
      </p:grpSp>
      <p:grpSp>
        <p:nvGrpSpPr>
          <p:cNvPr id="12" name="Group 11">
            <a:extLst>
              <a:ext uri="{FF2B5EF4-FFF2-40B4-BE49-F238E27FC236}">
                <a16:creationId xmlns:a16="http://schemas.microsoft.com/office/drawing/2014/main" id="{F9A06F0F-33B8-40B1-B683-FAE29C3A0E61}"/>
              </a:ext>
            </a:extLst>
          </p:cNvPr>
          <p:cNvGrpSpPr/>
          <p:nvPr/>
        </p:nvGrpSpPr>
        <p:grpSpPr>
          <a:xfrm>
            <a:off x="8788603" y="2408017"/>
            <a:ext cx="2170583" cy="854336"/>
            <a:chOff x="7427006" y="525019"/>
            <a:chExt cx="2170583" cy="854336"/>
          </a:xfrm>
        </p:grpSpPr>
        <p:sp>
          <p:nvSpPr>
            <p:cNvPr id="16" name="Rectangle 15">
              <a:extLst>
                <a:ext uri="{FF2B5EF4-FFF2-40B4-BE49-F238E27FC236}">
                  <a16:creationId xmlns:a16="http://schemas.microsoft.com/office/drawing/2014/main" id="{7B6B8B65-ECE4-4851-B090-A611D4CBC17D}"/>
                </a:ext>
              </a:extLst>
            </p:cNvPr>
            <p:cNvSpPr/>
            <p:nvPr/>
          </p:nvSpPr>
          <p:spPr>
            <a:xfrm>
              <a:off x="7427006" y="525019"/>
              <a:ext cx="2170583" cy="854336"/>
            </a:xfrm>
            <a:prstGeom prst="rect">
              <a:avLst/>
            </a:prstGeom>
          </p:spPr>
          <p:style>
            <a:lnRef idx="2">
              <a:schemeClr val="dk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17" name="TextBox 16">
              <a:extLst>
                <a:ext uri="{FF2B5EF4-FFF2-40B4-BE49-F238E27FC236}">
                  <a16:creationId xmlns:a16="http://schemas.microsoft.com/office/drawing/2014/main" id="{99DEF2D8-A2CA-4463-8864-16C93DFEBA17}"/>
                </a:ext>
              </a:extLst>
            </p:cNvPr>
            <p:cNvSpPr txBox="1"/>
            <p:nvPr/>
          </p:nvSpPr>
          <p:spPr>
            <a:xfrm>
              <a:off x="7427006" y="525019"/>
              <a:ext cx="2170583" cy="8543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baseline="0"/>
                <a:t>Peer-reviewed</a:t>
              </a:r>
              <a:endParaRPr lang="en-US" sz="2500" kern="1200"/>
            </a:p>
          </p:txBody>
        </p:sp>
      </p:grpSp>
      <p:grpSp>
        <p:nvGrpSpPr>
          <p:cNvPr id="13" name="Group 12">
            <a:extLst>
              <a:ext uri="{FF2B5EF4-FFF2-40B4-BE49-F238E27FC236}">
                <a16:creationId xmlns:a16="http://schemas.microsoft.com/office/drawing/2014/main" id="{60C83541-37D0-4F9C-A240-BB6F4FB8AE1C}"/>
              </a:ext>
            </a:extLst>
          </p:cNvPr>
          <p:cNvGrpSpPr/>
          <p:nvPr/>
        </p:nvGrpSpPr>
        <p:grpSpPr>
          <a:xfrm>
            <a:off x="8788603" y="3262354"/>
            <a:ext cx="2170583" cy="1677023"/>
            <a:chOff x="7427006" y="1379356"/>
            <a:chExt cx="2170583" cy="1677023"/>
          </a:xfrm>
        </p:grpSpPr>
        <p:sp>
          <p:nvSpPr>
            <p:cNvPr id="14" name="Rectangle 13">
              <a:extLst>
                <a:ext uri="{FF2B5EF4-FFF2-40B4-BE49-F238E27FC236}">
                  <a16:creationId xmlns:a16="http://schemas.microsoft.com/office/drawing/2014/main" id="{1CAE3FA8-9923-4679-8BEC-855BD511E6FB}"/>
                </a:ext>
              </a:extLst>
            </p:cNvPr>
            <p:cNvSpPr/>
            <p:nvPr/>
          </p:nvSpPr>
          <p:spPr>
            <a:xfrm>
              <a:off x="7427006" y="1379356"/>
              <a:ext cx="2170583" cy="1677023"/>
            </a:xfrm>
            <a:prstGeom prst="rect">
              <a:avLst/>
            </a:prstGeom>
          </p:spPr>
          <p:style>
            <a:lnRef idx="2">
              <a:schemeClr val="dk2">
                <a:alpha val="90000"/>
                <a:tint val="40000"/>
                <a:hueOff val="0"/>
                <a:satOff val="0"/>
                <a:lumOff val="0"/>
                <a:alphaOff val="0"/>
              </a:schemeClr>
            </a:lnRef>
            <a:fillRef idx="1">
              <a:schemeClr val="dk2">
                <a:alpha val="90000"/>
                <a:tint val="40000"/>
                <a:hueOff val="0"/>
                <a:satOff val="0"/>
                <a:lumOff val="0"/>
                <a:alphaOff val="0"/>
              </a:schemeClr>
            </a:fillRef>
            <a:effectRef idx="0">
              <a:schemeClr val="dk2">
                <a:alpha val="90000"/>
                <a:tint val="40000"/>
                <a:hueOff val="0"/>
                <a:satOff val="0"/>
                <a:lumOff val="0"/>
                <a:alphaOff val="0"/>
              </a:schemeClr>
            </a:effectRef>
            <a:fontRef idx="minor">
              <a:schemeClr val="dk1">
                <a:hueOff val="0"/>
                <a:satOff val="0"/>
                <a:lumOff val="0"/>
                <a:alphaOff val="0"/>
              </a:schemeClr>
            </a:fontRef>
          </p:style>
        </p:sp>
        <p:sp>
          <p:nvSpPr>
            <p:cNvPr id="15" name="TextBox 14">
              <a:extLst>
                <a:ext uri="{FF2B5EF4-FFF2-40B4-BE49-F238E27FC236}">
                  <a16:creationId xmlns:a16="http://schemas.microsoft.com/office/drawing/2014/main" id="{A1BFD576-13D4-4D26-81F0-3770FFD6D777}"/>
                </a:ext>
              </a:extLst>
            </p:cNvPr>
            <p:cNvSpPr txBox="1"/>
            <p:nvPr/>
          </p:nvSpPr>
          <p:spPr>
            <a:xfrm>
              <a:off x="7427006" y="1379356"/>
              <a:ext cx="2170583" cy="167702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3350" tIns="133350" rIns="177800" bIns="200025" numCol="1" spcCol="1270" anchor="t" anchorCtr="0">
              <a:noAutofit/>
            </a:bodyPr>
            <a:lstStyle/>
            <a:p>
              <a:pPr marL="0" lvl="1" indent="0" algn="l" defTabSz="1111250">
                <a:lnSpc>
                  <a:spcPct val="90000"/>
                </a:lnSpc>
                <a:spcBef>
                  <a:spcPct val="0"/>
                </a:spcBef>
                <a:spcAft>
                  <a:spcPct val="15000"/>
                </a:spcAft>
                <a:buNone/>
              </a:pPr>
              <a:r>
                <a:rPr lang="en-US" sz="2500" i="1" kern="1200" baseline="0" dirty="0"/>
                <a:t>Reviewed by experts in the field</a:t>
              </a:r>
              <a:endParaRPr lang="en-US" sz="2500" kern="1200" dirty="0"/>
            </a:p>
          </p:txBody>
        </p:sp>
      </p:grpSp>
    </p:spTree>
    <p:extLst>
      <p:ext uri="{BB962C8B-B14F-4D97-AF65-F5344CB8AC3E}">
        <p14:creationId xmlns:p14="http://schemas.microsoft.com/office/powerpoint/2010/main" val="166247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38E91-487C-4DAB-835E-D117CBDA7F63}"/>
              </a:ext>
            </a:extLst>
          </p:cNvPr>
          <p:cNvSpPr>
            <a:spLocks noGrp="1"/>
          </p:cNvSpPr>
          <p:nvPr>
            <p:ph type="title"/>
          </p:nvPr>
        </p:nvSpPr>
        <p:spPr/>
        <p:txBody>
          <a:bodyPr/>
          <a:lstStyle/>
          <a:p>
            <a:r>
              <a:rPr lang="en-US" dirty="0"/>
              <a:t>ACTIVITY 1</a:t>
            </a:r>
            <a:br>
              <a:rPr lang="en-US" dirty="0"/>
            </a:br>
            <a:r>
              <a:rPr lang="en-US" dirty="0"/>
              <a:t>Making connections</a:t>
            </a:r>
          </a:p>
        </p:txBody>
      </p:sp>
      <p:sp>
        <p:nvSpPr>
          <p:cNvPr id="3" name="Content Placeholder 2">
            <a:extLst>
              <a:ext uri="{FF2B5EF4-FFF2-40B4-BE49-F238E27FC236}">
                <a16:creationId xmlns:a16="http://schemas.microsoft.com/office/drawing/2014/main" id="{88BE55BB-007C-493A-B0D3-6A54C5C444E2}"/>
              </a:ext>
            </a:extLst>
          </p:cNvPr>
          <p:cNvSpPr>
            <a:spLocks noGrp="1"/>
          </p:cNvSpPr>
          <p:nvPr>
            <p:ph idx="1"/>
          </p:nvPr>
        </p:nvSpPr>
        <p:spPr/>
        <p:txBody>
          <a:bodyPr/>
          <a:lstStyle/>
          <a:p>
            <a:r>
              <a:rPr lang="en-US" dirty="0"/>
              <a:t>Were you able to do this with your sources?</a:t>
            </a:r>
          </a:p>
          <a:p>
            <a:pPr marL="530352" lvl="1" indent="0">
              <a:buNone/>
            </a:pPr>
            <a:r>
              <a:rPr lang="en-US" dirty="0"/>
              <a:t>Choose two class readings you might want to use in your research project. For each source, answer these questions in your notes.</a:t>
            </a:r>
          </a:p>
          <a:p>
            <a:pPr lvl="1"/>
            <a:r>
              <a:rPr lang="en-US" dirty="0"/>
              <a:t>What type of source is it (primary, secondary, scholarly)?</a:t>
            </a:r>
          </a:p>
          <a:p>
            <a:pPr lvl="1"/>
            <a:r>
              <a:rPr lang="en-US" dirty="0"/>
              <a:t>What is the main idea and how is it supported?</a:t>
            </a:r>
          </a:p>
          <a:p>
            <a:pPr lvl="1"/>
            <a:r>
              <a:rPr lang="en-US" dirty="0"/>
              <a:t>Why does this source matter?  </a:t>
            </a:r>
          </a:p>
          <a:p>
            <a:pPr marL="530352" lvl="1" indent="0">
              <a:buNone/>
            </a:pPr>
            <a:r>
              <a:rPr lang="en-US" dirty="0"/>
              <a:t>Then, write down the connection you see between the two sources. How could that connection serve as a foundation for further investigation?</a:t>
            </a:r>
          </a:p>
          <a:p>
            <a:r>
              <a:rPr lang="en-US" dirty="0"/>
              <a:t>What, if anything, did you have problems with?</a:t>
            </a:r>
            <a:endParaRPr lang="en-US" i="0" dirty="0"/>
          </a:p>
        </p:txBody>
      </p:sp>
    </p:spTree>
    <p:extLst>
      <p:ext uri="{BB962C8B-B14F-4D97-AF65-F5344CB8AC3E}">
        <p14:creationId xmlns:p14="http://schemas.microsoft.com/office/powerpoint/2010/main" val="1160147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0BC9609-A8AF-411F-A9E0-C3B93C8945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A56AB6-8CEC-4EB5-BA51-0626515364D3}"/>
              </a:ext>
            </a:extLst>
          </p:cNvPr>
          <p:cNvSpPr>
            <a:spLocks noGrp="1"/>
          </p:cNvSpPr>
          <p:nvPr>
            <p:ph type="title"/>
          </p:nvPr>
        </p:nvSpPr>
        <p:spPr>
          <a:xfrm>
            <a:off x="640080" y="639704"/>
            <a:ext cx="3299579" cy="5577840"/>
          </a:xfrm>
        </p:spPr>
        <p:txBody>
          <a:bodyPr anchor="ctr">
            <a:normAutofit/>
          </a:bodyPr>
          <a:lstStyle/>
          <a:p>
            <a:pPr algn="ctr"/>
            <a:r>
              <a:rPr lang="en-US" dirty="0"/>
              <a:t>PHASES OF SEARCHING</a:t>
            </a:r>
            <a:endParaRPr lang="en-US"/>
          </a:p>
        </p:txBody>
      </p:sp>
      <p:grpSp>
        <p:nvGrpSpPr>
          <p:cNvPr id="6" name="Group 5">
            <a:extLst>
              <a:ext uri="{FF2B5EF4-FFF2-40B4-BE49-F238E27FC236}">
                <a16:creationId xmlns:a16="http://schemas.microsoft.com/office/drawing/2014/main" id="{9DDDA03C-0D8B-452A-BDD8-D2721CBA4EFF}"/>
              </a:ext>
            </a:extLst>
          </p:cNvPr>
          <p:cNvGrpSpPr/>
          <p:nvPr/>
        </p:nvGrpSpPr>
        <p:grpSpPr>
          <a:xfrm>
            <a:off x="4439828" y="692117"/>
            <a:ext cx="6506304" cy="1607355"/>
            <a:chOff x="4439828" y="692117"/>
            <a:chExt cx="6506304" cy="1607355"/>
          </a:xfrm>
        </p:grpSpPr>
        <p:grpSp>
          <p:nvGrpSpPr>
            <p:cNvPr id="7" name="Group 6">
              <a:extLst>
                <a:ext uri="{FF2B5EF4-FFF2-40B4-BE49-F238E27FC236}">
                  <a16:creationId xmlns:a16="http://schemas.microsoft.com/office/drawing/2014/main" id="{29EEF85B-E75C-41D5-A2AD-F176C5F616AA}"/>
                </a:ext>
              </a:extLst>
            </p:cNvPr>
            <p:cNvGrpSpPr/>
            <p:nvPr/>
          </p:nvGrpSpPr>
          <p:grpSpPr>
            <a:xfrm>
              <a:off x="4439828" y="1031597"/>
              <a:ext cx="6506304" cy="1267875"/>
              <a:chOff x="0" y="430154"/>
              <a:chExt cx="6506304" cy="1267875"/>
            </a:xfrm>
          </p:grpSpPr>
          <p:sp>
            <p:nvSpPr>
              <p:cNvPr id="24" name="Rectangle 23">
                <a:extLst>
                  <a:ext uri="{FF2B5EF4-FFF2-40B4-BE49-F238E27FC236}">
                    <a16:creationId xmlns:a16="http://schemas.microsoft.com/office/drawing/2014/main" id="{A96AE8E0-3E95-4DFD-8658-B3057A72C0D2}"/>
                  </a:ext>
                </a:extLst>
              </p:cNvPr>
              <p:cNvSpPr/>
              <p:nvPr/>
            </p:nvSpPr>
            <p:spPr>
              <a:xfrm>
                <a:off x="0" y="430154"/>
                <a:ext cx="6506304" cy="1267875"/>
              </a:xfrm>
              <a:prstGeom prst="rect">
                <a:avLst/>
              </a:prstGeom>
            </p:spPr>
            <p:style>
              <a:lnRef idx="2">
                <a:schemeClr val="dk2">
                  <a:hueOff val="0"/>
                  <a:satOff val="0"/>
                  <a:lumOff val="0"/>
                  <a:alphaOff val="0"/>
                </a:schemeClr>
              </a:lnRef>
              <a:fillRef idx="1">
                <a:schemeClr val="lt2">
                  <a:alpha val="90000"/>
                  <a:hueOff val="0"/>
                  <a:satOff val="0"/>
                  <a:lumOff val="0"/>
                  <a:alphaOff val="0"/>
                </a:schemeClr>
              </a:fillRef>
              <a:effectRef idx="0">
                <a:schemeClr val="lt2">
                  <a:alpha val="90000"/>
                  <a:hueOff val="0"/>
                  <a:satOff val="0"/>
                  <a:lumOff val="0"/>
                  <a:alphaOff val="0"/>
                </a:schemeClr>
              </a:effectRef>
              <a:fontRef idx="minor">
                <a:schemeClr val="dk1">
                  <a:hueOff val="0"/>
                  <a:satOff val="0"/>
                  <a:lumOff val="0"/>
                  <a:alphaOff val="0"/>
                </a:schemeClr>
              </a:fontRef>
            </p:style>
          </p:sp>
          <p:sp>
            <p:nvSpPr>
              <p:cNvPr id="25" name="TextBox 24">
                <a:extLst>
                  <a:ext uri="{FF2B5EF4-FFF2-40B4-BE49-F238E27FC236}">
                    <a16:creationId xmlns:a16="http://schemas.microsoft.com/office/drawing/2014/main" id="{0E1DCDF7-9F52-4215-9778-FFE627231D8F}"/>
                  </a:ext>
                </a:extLst>
              </p:cNvPr>
              <p:cNvSpPr txBox="1"/>
              <p:nvPr/>
            </p:nvSpPr>
            <p:spPr>
              <a:xfrm>
                <a:off x="0" y="430154"/>
                <a:ext cx="6506304" cy="1267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04961" tIns="479044" rIns="504961" bIns="163576" numCol="1" spcCol="1270" anchor="t" anchorCtr="0">
                <a:noAutofit/>
              </a:bodyPr>
              <a:lstStyle/>
              <a:p>
                <a:pPr marL="228600" lvl="1" indent="-228600" algn="l" defTabSz="1022350">
                  <a:lnSpc>
                    <a:spcPct val="90000"/>
                  </a:lnSpc>
                  <a:spcBef>
                    <a:spcPct val="0"/>
                  </a:spcBef>
                  <a:spcAft>
                    <a:spcPct val="15000"/>
                  </a:spcAft>
                  <a:buChar char="•"/>
                </a:pPr>
                <a:r>
                  <a:rPr lang="en-US" sz="2300" i="1" kern="1200" baseline="0"/>
                  <a:t>What kinds of resources might help with this assignment?</a:t>
                </a:r>
                <a:endParaRPr lang="en-US" sz="2300" kern="1200"/>
              </a:p>
            </p:txBody>
          </p:sp>
        </p:grpSp>
        <p:grpSp>
          <p:nvGrpSpPr>
            <p:cNvPr id="8" name="Group 7">
              <a:extLst>
                <a:ext uri="{FF2B5EF4-FFF2-40B4-BE49-F238E27FC236}">
                  <a16:creationId xmlns:a16="http://schemas.microsoft.com/office/drawing/2014/main" id="{0B011CC6-77C8-43ED-BD04-F4363A8B7E02}"/>
                </a:ext>
              </a:extLst>
            </p:cNvPr>
            <p:cNvGrpSpPr/>
            <p:nvPr/>
          </p:nvGrpSpPr>
          <p:grpSpPr>
            <a:xfrm>
              <a:off x="4676348" y="692117"/>
              <a:ext cx="4554412" cy="678960"/>
              <a:chOff x="236520" y="90674"/>
              <a:chExt cx="4554412" cy="678960"/>
            </a:xfrm>
          </p:grpSpPr>
          <p:sp>
            <p:nvSpPr>
              <p:cNvPr id="22" name="Rectangle: Rounded Corners 21">
                <a:extLst>
                  <a:ext uri="{FF2B5EF4-FFF2-40B4-BE49-F238E27FC236}">
                    <a16:creationId xmlns:a16="http://schemas.microsoft.com/office/drawing/2014/main" id="{11FBA8EA-A718-4BF7-82C3-9D5BB52F9E4A}"/>
                  </a:ext>
                </a:extLst>
              </p:cNvPr>
              <p:cNvSpPr/>
              <p:nvPr/>
            </p:nvSpPr>
            <p:spPr>
              <a:xfrm>
                <a:off x="236520" y="90674"/>
                <a:ext cx="4554412" cy="678960"/>
              </a:xfrm>
              <a:prstGeom prst="roundRect">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23" name="Rectangle: Rounded Corners 6">
                <a:extLst>
                  <a:ext uri="{FF2B5EF4-FFF2-40B4-BE49-F238E27FC236}">
                    <a16:creationId xmlns:a16="http://schemas.microsoft.com/office/drawing/2014/main" id="{F8243230-CAD2-47DB-A7A6-FB749EF0F0AC}"/>
                  </a:ext>
                </a:extLst>
              </p:cNvPr>
              <p:cNvSpPr txBox="1"/>
              <p:nvPr/>
            </p:nvSpPr>
            <p:spPr>
              <a:xfrm>
                <a:off x="269664" y="123818"/>
                <a:ext cx="4488124" cy="6126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2146" tIns="0" rIns="172146" bIns="0" numCol="1" spcCol="1270" anchor="ctr" anchorCtr="0">
                <a:noAutofit/>
              </a:bodyPr>
              <a:lstStyle/>
              <a:p>
                <a:pPr marL="0" lvl="0" indent="0" algn="l" defTabSz="1022350">
                  <a:lnSpc>
                    <a:spcPct val="90000"/>
                  </a:lnSpc>
                  <a:spcBef>
                    <a:spcPct val="0"/>
                  </a:spcBef>
                  <a:spcAft>
                    <a:spcPct val="35000"/>
                  </a:spcAft>
                  <a:buNone/>
                </a:pPr>
                <a:r>
                  <a:rPr lang="en-US" sz="2300" kern="1200" baseline="0"/>
                  <a:t>Imagine</a:t>
                </a:r>
                <a:endParaRPr lang="en-US" sz="2300" kern="1200"/>
              </a:p>
            </p:txBody>
          </p:sp>
        </p:grpSp>
      </p:grpSp>
      <p:grpSp>
        <p:nvGrpSpPr>
          <p:cNvPr id="26" name="Group 25">
            <a:extLst>
              <a:ext uri="{FF2B5EF4-FFF2-40B4-BE49-F238E27FC236}">
                <a16:creationId xmlns:a16="http://schemas.microsoft.com/office/drawing/2014/main" id="{632AF694-B58F-43B8-A7E1-A4F527F80DE1}"/>
              </a:ext>
            </a:extLst>
          </p:cNvPr>
          <p:cNvGrpSpPr/>
          <p:nvPr/>
        </p:nvGrpSpPr>
        <p:grpSpPr>
          <a:xfrm>
            <a:off x="4439828" y="2423673"/>
            <a:ext cx="6506304" cy="1933380"/>
            <a:chOff x="4439828" y="2423673"/>
            <a:chExt cx="6506304" cy="1933380"/>
          </a:xfrm>
        </p:grpSpPr>
        <p:grpSp>
          <p:nvGrpSpPr>
            <p:cNvPr id="10" name="Group 9">
              <a:extLst>
                <a:ext uri="{FF2B5EF4-FFF2-40B4-BE49-F238E27FC236}">
                  <a16:creationId xmlns:a16="http://schemas.microsoft.com/office/drawing/2014/main" id="{7DE6A796-EBB3-499C-82D9-47174C80ACDC}"/>
                </a:ext>
              </a:extLst>
            </p:cNvPr>
            <p:cNvGrpSpPr/>
            <p:nvPr/>
          </p:nvGrpSpPr>
          <p:grpSpPr>
            <a:xfrm>
              <a:off x="4439828" y="2763153"/>
              <a:ext cx="6506304" cy="1593900"/>
              <a:chOff x="0" y="2161710"/>
              <a:chExt cx="6506304" cy="1593900"/>
            </a:xfrm>
          </p:grpSpPr>
          <p:sp>
            <p:nvSpPr>
              <p:cNvPr id="20" name="Rectangle 19">
                <a:extLst>
                  <a:ext uri="{FF2B5EF4-FFF2-40B4-BE49-F238E27FC236}">
                    <a16:creationId xmlns:a16="http://schemas.microsoft.com/office/drawing/2014/main" id="{23FD91C2-5C01-453B-A96D-541F83D95CFE}"/>
                  </a:ext>
                </a:extLst>
              </p:cNvPr>
              <p:cNvSpPr/>
              <p:nvPr/>
            </p:nvSpPr>
            <p:spPr>
              <a:xfrm>
                <a:off x="0" y="2161710"/>
                <a:ext cx="6506304" cy="1593900"/>
              </a:xfrm>
              <a:prstGeom prst="rect">
                <a:avLst/>
              </a:prstGeom>
            </p:spPr>
            <p:style>
              <a:lnRef idx="2">
                <a:schemeClr val="dk2">
                  <a:hueOff val="0"/>
                  <a:satOff val="0"/>
                  <a:lumOff val="0"/>
                  <a:alphaOff val="0"/>
                </a:schemeClr>
              </a:lnRef>
              <a:fillRef idx="1">
                <a:schemeClr val="lt2">
                  <a:alpha val="90000"/>
                  <a:hueOff val="0"/>
                  <a:satOff val="0"/>
                  <a:lumOff val="0"/>
                  <a:alphaOff val="0"/>
                </a:schemeClr>
              </a:fillRef>
              <a:effectRef idx="0">
                <a:schemeClr val="lt2">
                  <a:alpha val="90000"/>
                  <a:hueOff val="0"/>
                  <a:satOff val="0"/>
                  <a:lumOff val="0"/>
                  <a:alphaOff val="0"/>
                </a:schemeClr>
              </a:effectRef>
              <a:fontRef idx="minor">
                <a:schemeClr val="dk1">
                  <a:hueOff val="0"/>
                  <a:satOff val="0"/>
                  <a:lumOff val="0"/>
                  <a:alphaOff val="0"/>
                </a:schemeClr>
              </a:fontRef>
            </p:style>
          </p:sp>
          <p:sp>
            <p:nvSpPr>
              <p:cNvPr id="21" name="TextBox 20">
                <a:extLst>
                  <a:ext uri="{FF2B5EF4-FFF2-40B4-BE49-F238E27FC236}">
                    <a16:creationId xmlns:a16="http://schemas.microsoft.com/office/drawing/2014/main" id="{B511B12C-C051-4864-8E0E-49B4CA2F2FEF}"/>
                  </a:ext>
                </a:extLst>
              </p:cNvPr>
              <p:cNvSpPr txBox="1"/>
              <p:nvPr/>
            </p:nvSpPr>
            <p:spPr>
              <a:xfrm>
                <a:off x="0" y="2161710"/>
                <a:ext cx="6506304" cy="15939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04961" tIns="479044" rIns="504961" bIns="163576" numCol="1" spcCol="1270" anchor="t" anchorCtr="0">
                <a:noAutofit/>
              </a:bodyPr>
              <a:lstStyle/>
              <a:p>
                <a:pPr marL="228600" lvl="1" indent="-228600" algn="l" defTabSz="1022350">
                  <a:lnSpc>
                    <a:spcPct val="90000"/>
                  </a:lnSpc>
                  <a:spcBef>
                    <a:spcPct val="0"/>
                  </a:spcBef>
                  <a:spcAft>
                    <a:spcPct val="15000"/>
                  </a:spcAft>
                  <a:buChar char="•"/>
                </a:pPr>
                <a:r>
                  <a:rPr lang="en-US" sz="2300" i="1" kern="1200" baseline="0" dirty="0"/>
                  <a:t>Where should I look for those resources?</a:t>
                </a:r>
                <a:endParaRPr lang="en-US" sz="2300" kern="1200" dirty="0"/>
              </a:p>
              <a:p>
                <a:pPr marL="228600" lvl="1" indent="-228600" algn="l" defTabSz="1022350">
                  <a:lnSpc>
                    <a:spcPct val="90000"/>
                  </a:lnSpc>
                  <a:spcBef>
                    <a:spcPct val="0"/>
                  </a:spcBef>
                  <a:spcAft>
                    <a:spcPct val="15000"/>
                  </a:spcAft>
                  <a:buChar char="•"/>
                </a:pPr>
                <a:r>
                  <a:rPr lang="en-US" sz="2300" i="1" kern="1200" baseline="0" dirty="0"/>
                  <a:t>What key words might be best for my search?</a:t>
                </a:r>
                <a:endParaRPr lang="en-US" sz="2300" kern="1200" dirty="0"/>
              </a:p>
            </p:txBody>
          </p:sp>
        </p:grpSp>
        <p:grpSp>
          <p:nvGrpSpPr>
            <p:cNvPr id="11" name="Group 10">
              <a:extLst>
                <a:ext uri="{FF2B5EF4-FFF2-40B4-BE49-F238E27FC236}">
                  <a16:creationId xmlns:a16="http://schemas.microsoft.com/office/drawing/2014/main" id="{14D0AD19-736E-482B-A323-FFA442F5817B}"/>
                </a:ext>
              </a:extLst>
            </p:cNvPr>
            <p:cNvGrpSpPr/>
            <p:nvPr/>
          </p:nvGrpSpPr>
          <p:grpSpPr>
            <a:xfrm>
              <a:off x="4676348" y="2423673"/>
              <a:ext cx="4554412" cy="678960"/>
              <a:chOff x="236520" y="1822230"/>
              <a:chExt cx="4554412" cy="678960"/>
            </a:xfrm>
          </p:grpSpPr>
          <p:sp>
            <p:nvSpPr>
              <p:cNvPr id="18" name="Rectangle: Rounded Corners 17">
                <a:extLst>
                  <a:ext uri="{FF2B5EF4-FFF2-40B4-BE49-F238E27FC236}">
                    <a16:creationId xmlns:a16="http://schemas.microsoft.com/office/drawing/2014/main" id="{654188BF-568E-4C21-BA6D-E4F4486EFC54}"/>
                  </a:ext>
                </a:extLst>
              </p:cNvPr>
              <p:cNvSpPr/>
              <p:nvPr/>
            </p:nvSpPr>
            <p:spPr>
              <a:xfrm>
                <a:off x="236520" y="1822230"/>
                <a:ext cx="4554412" cy="678960"/>
              </a:xfrm>
              <a:prstGeom prst="roundRect">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19" name="Rectangle: Rounded Corners 10">
                <a:extLst>
                  <a:ext uri="{FF2B5EF4-FFF2-40B4-BE49-F238E27FC236}">
                    <a16:creationId xmlns:a16="http://schemas.microsoft.com/office/drawing/2014/main" id="{F27058E8-D572-4C33-9529-A2184F4463F5}"/>
                  </a:ext>
                </a:extLst>
              </p:cNvPr>
              <p:cNvSpPr txBox="1"/>
              <p:nvPr/>
            </p:nvSpPr>
            <p:spPr>
              <a:xfrm>
                <a:off x="269664" y="1855374"/>
                <a:ext cx="4488124" cy="6126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2146" tIns="0" rIns="172146" bIns="0" numCol="1" spcCol="1270" anchor="ctr" anchorCtr="0">
                <a:noAutofit/>
              </a:bodyPr>
              <a:lstStyle/>
              <a:p>
                <a:pPr marL="0" lvl="0" indent="0" algn="l" defTabSz="1022350">
                  <a:lnSpc>
                    <a:spcPct val="90000"/>
                  </a:lnSpc>
                  <a:spcBef>
                    <a:spcPct val="0"/>
                  </a:spcBef>
                  <a:spcAft>
                    <a:spcPct val="35000"/>
                  </a:spcAft>
                  <a:buNone/>
                </a:pPr>
                <a:r>
                  <a:rPr lang="en-US" sz="2300" kern="1200" baseline="0"/>
                  <a:t>Strategize</a:t>
                </a:r>
                <a:endParaRPr lang="en-US" sz="2300" kern="1200"/>
              </a:p>
            </p:txBody>
          </p:sp>
        </p:grpSp>
      </p:grpSp>
      <p:grpSp>
        <p:nvGrpSpPr>
          <p:cNvPr id="27" name="Group 26">
            <a:extLst>
              <a:ext uri="{FF2B5EF4-FFF2-40B4-BE49-F238E27FC236}">
                <a16:creationId xmlns:a16="http://schemas.microsoft.com/office/drawing/2014/main" id="{59338366-18E0-4598-A551-2A7E2CEE97B4}"/>
              </a:ext>
            </a:extLst>
          </p:cNvPr>
          <p:cNvGrpSpPr/>
          <p:nvPr/>
        </p:nvGrpSpPr>
        <p:grpSpPr>
          <a:xfrm>
            <a:off x="4439828" y="4481253"/>
            <a:ext cx="6506304" cy="1607355"/>
            <a:chOff x="4439828" y="4481253"/>
            <a:chExt cx="6506304" cy="1607355"/>
          </a:xfrm>
        </p:grpSpPr>
        <p:grpSp>
          <p:nvGrpSpPr>
            <p:cNvPr id="12" name="Group 11">
              <a:extLst>
                <a:ext uri="{FF2B5EF4-FFF2-40B4-BE49-F238E27FC236}">
                  <a16:creationId xmlns:a16="http://schemas.microsoft.com/office/drawing/2014/main" id="{DD9B1224-D757-4E97-9A06-F69E5CCCD85D}"/>
                </a:ext>
              </a:extLst>
            </p:cNvPr>
            <p:cNvGrpSpPr/>
            <p:nvPr/>
          </p:nvGrpSpPr>
          <p:grpSpPr>
            <a:xfrm>
              <a:off x="4439828" y="4820733"/>
              <a:ext cx="6506304" cy="1267875"/>
              <a:chOff x="0" y="4219290"/>
              <a:chExt cx="6506304" cy="1267875"/>
            </a:xfrm>
          </p:grpSpPr>
          <p:sp>
            <p:nvSpPr>
              <p:cNvPr id="16" name="Rectangle 15">
                <a:extLst>
                  <a:ext uri="{FF2B5EF4-FFF2-40B4-BE49-F238E27FC236}">
                    <a16:creationId xmlns:a16="http://schemas.microsoft.com/office/drawing/2014/main" id="{B1591F03-97B5-446C-B2E8-4A2CB7A28A5D}"/>
                  </a:ext>
                </a:extLst>
              </p:cNvPr>
              <p:cNvSpPr/>
              <p:nvPr/>
            </p:nvSpPr>
            <p:spPr>
              <a:xfrm>
                <a:off x="0" y="4219290"/>
                <a:ext cx="6506304" cy="1267875"/>
              </a:xfrm>
              <a:prstGeom prst="rect">
                <a:avLst/>
              </a:prstGeom>
            </p:spPr>
            <p:style>
              <a:lnRef idx="2">
                <a:schemeClr val="dk2">
                  <a:hueOff val="0"/>
                  <a:satOff val="0"/>
                  <a:lumOff val="0"/>
                  <a:alphaOff val="0"/>
                </a:schemeClr>
              </a:lnRef>
              <a:fillRef idx="1">
                <a:schemeClr val="lt2">
                  <a:alpha val="90000"/>
                  <a:hueOff val="0"/>
                  <a:satOff val="0"/>
                  <a:lumOff val="0"/>
                  <a:alphaOff val="0"/>
                </a:schemeClr>
              </a:fillRef>
              <a:effectRef idx="0">
                <a:schemeClr val="lt2">
                  <a:alpha val="90000"/>
                  <a:hueOff val="0"/>
                  <a:satOff val="0"/>
                  <a:lumOff val="0"/>
                  <a:alphaOff val="0"/>
                </a:schemeClr>
              </a:effectRef>
              <a:fontRef idx="minor">
                <a:schemeClr val="dk1">
                  <a:hueOff val="0"/>
                  <a:satOff val="0"/>
                  <a:lumOff val="0"/>
                  <a:alphaOff val="0"/>
                </a:schemeClr>
              </a:fontRef>
            </p:style>
          </p:sp>
          <p:sp>
            <p:nvSpPr>
              <p:cNvPr id="17" name="TextBox 16">
                <a:extLst>
                  <a:ext uri="{FF2B5EF4-FFF2-40B4-BE49-F238E27FC236}">
                    <a16:creationId xmlns:a16="http://schemas.microsoft.com/office/drawing/2014/main" id="{42FB3884-0479-478F-A014-9F9423B883CA}"/>
                  </a:ext>
                </a:extLst>
              </p:cNvPr>
              <p:cNvSpPr txBox="1"/>
              <p:nvPr/>
            </p:nvSpPr>
            <p:spPr>
              <a:xfrm>
                <a:off x="0" y="4219290"/>
                <a:ext cx="6506304" cy="1267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04961" tIns="479044" rIns="504961" bIns="163576" numCol="1" spcCol="1270" anchor="t" anchorCtr="0">
                <a:noAutofit/>
              </a:bodyPr>
              <a:lstStyle/>
              <a:p>
                <a:pPr marL="228600" lvl="1" indent="-228600" algn="l" defTabSz="1022350">
                  <a:lnSpc>
                    <a:spcPct val="90000"/>
                  </a:lnSpc>
                  <a:spcBef>
                    <a:spcPct val="0"/>
                  </a:spcBef>
                  <a:spcAft>
                    <a:spcPct val="15000"/>
                  </a:spcAft>
                  <a:buChar char="•"/>
                </a:pPr>
                <a:r>
                  <a:rPr lang="en-US" sz="2300" i="1" kern="1200" baseline="0"/>
                  <a:t>How can I tie this resource into my discussion of this conspiracy theory?</a:t>
                </a:r>
                <a:endParaRPr lang="en-US" sz="2300" kern="1200"/>
              </a:p>
            </p:txBody>
          </p:sp>
        </p:grpSp>
        <p:grpSp>
          <p:nvGrpSpPr>
            <p:cNvPr id="13" name="Group 12">
              <a:extLst>
                <a:ext uri="{FF2B5EF4-FFF2-40B4-BE49-F238E27FC236}">
                  <a16:creationId xmlns:a16="http://schemas.microsoft.com/office/drawing/2014/main" id="{34BE18B7-146B-473D-B9E1-421F61D6DA62}"/>
                </a:ext>
              </a:extLst>
            </p:cNvPr>
            <p:cNvGrpSpPr/>
            <p:nvPr/>
          </p:nvGrpSpPr>
          <p:grpSpPr>
            <a:xfrm>
              <a:off x="4676348" y="4481253"/>
              <a:ext cx="4554412" cy="678960"/>
              <a:chOff x="236520" y="3879810"/>
              <a:chExt cx="4554412" cy="678960"/>
            </a:xfrm>
          </p:grpSpPr>
          <p:sp>
            <p:nvSpPr>
              <p:cNvPr id="14" name="Rectangle: Rounded Corners 13">
                <a:extLst>
                  <a:ext uri="{FF2B5EF4-FFF2-40B4-BE49-F238E27FC236}">
                    <a16:creationId xmlns:a16="http://schemas.microsoft.com/office/drawing/2014/main" id="{E501BBE3-294B-4FB3-9D11-7B21C7EB7652}"/>
                  </a:ext>
                </a:extLst>
              </p:cNvPr>
              <p:cNvSpPr/>
              <p:nvPr/>
            </p:nvSpPr>
            <p:spPr>
              <a:xfrm>
                <a:off x="236520" y="3879810"/>
                <a:ext cx="4554412" cy="678960"/>
              </a:xfrm>
              <a:prstGeom prst="roundRect">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15" name="Rectangle: Rounded Corners 14">
                <a:extLst>
                  <a:ext uri="{FF2B5EF4-FFF2-40B4-BE49-F238E27FC236}">
                    <a16:creationId xmlns:a16="http://schemas.microsoft.com/office/drawing/2014/main" id="{4511DD83-0EA6-4B43-A335-6DB05627E26E}"/>
                  </a:ext>
                </a:extLst>
              </p:cNvPr>
              <p:cNvSpPr txBox="1"/>
              <p:nvPr/>
            </p:nvSpPr>
            <p:spPr>
              <a:xfrm>
                <a:off x="269664" y="3912954"/>
                <a:ext cx="4488124" cy="6126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2146" tIns="0" rIns="172146" bIns="0" numCol="1" spcCol="1270" anchor="ctr" anchorCtr="0">
                <a:noAutofit/>
              </a:bodyPr>
              <a:lstStyle/>
              <a:p>
                <a:pPr marL="0" lvl="0" indent="0" algn="l" defTabSz="1022350">
                  <a:lnSpc>
                    <a:spcPct val="90000"/>
                  </a:lnSpc>
                  <a:spcBef>
                    <a:spcPct val="0"/>
                  </a:spcBef>
                  <a:spcAft>
                    <a:spcPct val="35000"/>
                  </a:spcAft>
                  <a:buNone/>
                </a:pPr>
                <a:r>
                  <a:rPr lang="en-US" sz="2300" kern="1200" baseline="0"/>
                  <a:t>Recognize</a:t>
                </a:r>
                <a:endParaRPr lang="en-US" sz="2300" kern="1200"/>
              </a:p>
            </p:txBody>
          </p:sp>
        </p:grpSp>
      </p:grpSp>
    </p:spTree>
    <p:extLst>
      <p:ext uri="{BB962C8B-B14F-4D97-AF65-F5344CB8AC3E}">
        <p14:creationId xmlns:p14="http://schemas.microsoft.com/office/powerpoint/2010/main" val="1172452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1+#ppt_w/2"/>
                                          </p:val>
                                        </p:tav>
                                        <p:tav tm="100000">
                                          <p:val>
                                            <p:strVal val="#ppt_x"/>
                                          </p:val>
                                        </p:tav>
                                      </p:tavLst>
                                    </p:anim>
                                    <p:anim calcmode="lin" valueType="num">
                                      <p:cBhvr additive="base">
                                        <p:cTn id="14"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 fill="hold"/>
                                        <p:tgtEl>
                                          <p:spTgt spid="27"/>
                                        </p:tgtEl>
                                        <p:attrNameLst>
                                          <p:attrName>ppt_x</p:attrName>
                                        </p:attrNameLst>
                                      </p:cBhvr>
                                      <p:tavLst>
                                        <p:tav tm="0">
                                          <p:val>
                                            <p:strVal val="1+#ppt_w/2"/>
                                          </p:val>
                                        </p:tav>
                                        <p:tav tm="100000">
                                          <p:val>
                                            <p:strVal val="#ppt_x"/>
                                          </p:val>
                                        </p:tav>
                                      </p:tavLst>
                                    </p:anim>
                                    <p:anim calcmode="lin" valueType="num">
                                      <p:cBhvr additive="base">
                                        <p:cTn id="20"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2F21E-FBC2-4CEA-89CC-6BD296AF1B33}"/>
              </a:ext>
            </a:extLst>
          </p:cNvPr>
          <p:cNvSpPr>
            <a:spLocks noGrp="1"/>
          </p:cNvSpPr>
          <p:nvPr>
            <p:ph type="title"/>
          </p:nvPr>
        </p:nvSpPr>
        <p:spPr>
          <a:xfrm>
            <a:off x="1371600" y="685800"/>
            <a:ext cx="9601200" cy="1485900"/>
          </a:xfrm>
        </p:spPr>
        <p:txBody>
          <a:bodyPr>
            <a:normAutofit/>
          </a:bodyPr>
          <a:lstStyle/>
          <a:p>
            <a:r>
              <a:rPr lang="en-US" dirty="0"/>
              <a:t>WHERE TO SEARCH</a:t>
            </a:r>
          </a:p>
        </p:txBody>
      </p:sp>
      <p:grpSp>
        <p:nvGrpSpPr>
          <p:cNvPr id="24" name="Group 23">
            <a:extLst>
              <a:ext uri="{FF2B5EF4-FFF2-40B4-BE49-F238E27FC236}">
                <a16:creationId xmlns:a16="http://schemas.microsoft.com/office/drawing/2014/main" id="{B0CB49B4-96BE-40D4-9156-A3E590855ED5}"/>
              </a:ext>
            </a:extLst>
          </p:cNvPr>
          <p:cNvGrpSpPr/>
          <p:nvPr/>
        </p:nvGrpSpPr>
        <p:grpSpPr>
          <a:xfrm>
            <a:off x="1295400" y="2090363"/>
            <a:ext cx="9601200" cy="1115942"/>
            <a:chOff x="1295400" y="2090363"/>
            <a:chExt cx="9601200" cy="1115942"/>
          </a:xfrm>
        </p:grpSpPr>
        <p:grpSp>
          <p:nvGrpSpPr>
            <p:cNvPr id="6" name="Group 5">
              <a:extLst>
                <a:ext uri="{FF2B5EF4-FFF2-40B4-BE49-F238E27FC236}">
                  <a16:creationId xmlns:a16="http://schemas.microsoft.com/office/drawing/2014/main" id="{4EF62275-AF05-4311-B4A6-D3552CD8179E}"/>
                </a:ext>
              </a:extLst>
            </p:cNvPr>
            <p:cNvGrpSpPr/>
            <p:nvPr/>
          </p:nvGrpSpPr>
          <p:grpSpPr>
            <a:xfrm>
              <a:off x="1295400" y="2324305"/>
              <a:ext cx="9601200" cy="882000"/>
              <a:chOff x="0" y="261001"/>
              <a:chExt cx="9601200" cy="882000"/>
            </a:xfrm>
          </p:grpSpPr>
          <p:sp>
            <p:nvSpPr>
              <p:cNvPr id="22" name="Rectangle 21">
                <a:extLst>
                  <a:ext uri="{FF2B5EF4-FFF2-40B4-BE49-F238E27FC236}">
                    <a16:creationId xmlns:a16="http://schemas.microsoft.com/office/drawing/2014/main" id="{91952CD5-445E-4E3B-A34F-F351B4EBEAD8}"/>
                  </a:ext>
                </a:extLst>
              </p:cNvPr>
              <p:cNvSpPr/>
              <p:nvPr/>
            </p:nvSpPr>
            <p:spPr>
              <a:xfrm>
                <a:off x="0" y="261001"/>
                <a:ext cx="9601200" cy="882000"/>
              </a:xfrm>
              <a:prstGeom prst="rect">
                <a:avLst/>
              </a:prstGeom>
            </p:spPr>
            <p:style>
              <a:lnRef idx="2">
                <a:schemeClr val="dk2">
                  <a:hueOff val="0"/>
                  <a:satOff val="0"/>
                  <a:lumOff val="0"/>
                  <a:alphaOff val="0"/>
                </a:schemeClr>
              </a:lnRef>
              <a:fillRef idx="1">
                <a:schemeClr val="lt2">
                  <a:alpha val="90000"/>
                  <a:hueOff val="0"/>
                  <a:satOff val="0"/>
                  <a:lumOff val="0"/>
                  <a:alphaOff val="0"/>
                </a:schemeClr>
              </a:fillRef>
              <a:effectRef idx="0">
                <a:schemeClr val="lt2">
                  <a:alpha val="90000"/>
                  <a:hueOff val="0"/>
                  <a:satOff val="0"/>
                  <a:lumOff val="0"/>
                  <a:alphaOff val="0"/>
                </a:schemeClr>
              </a:effectRef>
              <a:fontRef idx="minor">
                <a:schemeClr val="dk1">
                  <a:hueOff val="0"/>
                  <a:satOff val="0"/>
                  <a:lumOff val="0"/>
                  <a:alphaOff val="0"/>
                </a:schemeClr>
              </a:fontRef>
            </p:style>
          </p:sp>
          <p:sp>
            <p:nvSpPr>
              <p:cNvPr id="23" name="TextBox 22">
                <a:extLst>
                  <a:ext uri="{FF2B5EF4-FFF2-40B4-BE49-F238E27FC236}">
                    <a16:creationId xmlns:a16="http://schemas.microsoft.com/office/drawing/2014/main" id="{2FEB0FA3-B862-4D30-9BC1-02B178E4DE72}"/>
                  </a:ext>
                </a:extLst>
              </p:cNvPr>
              <p:cNvSpPr txBox="1"/>
              <p:nvPr/>
            </p:nvSpPr>
            <p:spPr>
              <a:xfrm>
                <a:off x="0" y="261001"/>
                <a:ext cx="9601200" cy="8820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45160" tIns="333248" rIns="745160" bIns="113792" numCol="1" spcCol="1270" anchor="t" anchorCtr="0">
                <a:noAutofit/>
              </a:bodyPr>
              <a:lstStyle/>
              <a:p>
                <a:pPr marL="0" lvl="1" indent="0" algn="l" defTabSz="711200">
                  <a:lnSpc>
                    <a:spcPct val="90000"/>
                  </a:lnSpc>
                  <a:spcBef>
                    <a:spcPct val="0"/>
                  </a:spcBef>
                  <a:spcAft>
                    <a:spcPct val="15000"/>
                  </a:spcAft>
                  <a:buNone/>
                </a:pPr>
                <a:r>
                  <a:rPr lang="en-US" sz="1600" i="1" kern="1200" baseline="0" dirty="0"/>
                  <a:t>Filtering by year, type of resource (including whether it’s available online), and subject can narrow results and help to find more fitting resources.</a:t>
                </a:r>
                <a:endParaRPr lang="en-US" sz="1600" kern="1200" dirty="0"/>
              </a:p>
            </p:txBody>
          </p:sp>
        </p:grpSp>
        <p:grpSp>
          <p:nvGrpSpPr>
            <p:cNvPr id="7" name="Group 6">
              <a:extLst>
                <a:ext uri="{FF2B5EF4-FFF2-40B4-BE49-F238E27FC236}">
                  <a16:creationId xmlns:a16="http://schemas.microsoft.com/office/drawing/2014/main" id="{C016137F-AFDF-42FC-B9AC-E5937440413C}"/>
                </a:ext>
              </a:extLst>
            </p:cNvPr>
            <p:cNvGrpSpPr/>
            <p:nvPr/>
          </p:nvGrpSpPr>
          <p:grpSpPr>
            <a:xfrm>
              <a:off x="1775460" y="2090363"/>
              <a:ext cx="6720840" cy="472320"/>
              <a:chOff x="480060" y="27059"/>
              <a:chExt cx="6720840" cy="472320"/>
            </a:xfrm>
          </p:grpSpPr>
          <p:sp>
            <p:nvSpPr>
              <p:cNvPr id="20" name="Rectangle: Rounded Corners 19">
                <a:extLst>
                  <a:ext uri="{FF2B5EF4-FFF2-40B4-BE49-F238E27FC236}">
                    <a16:creationId xmlns:a16="http://schemas.microsoft.com/office/drawing/2014/main" id="{9789DDCC-DB1A-48C9-ABB4-54EE062A2C1B}"/>
                  </a:ext>
                </a:extLst>
              </p:cNvPr>
              <p:cNvSpPr/>
              <p:nvPr/>
            </p:nvSpPr>
            <p:spPr>
              <a:xfrm>
                <a:off x="480060" y="27059"/>
                <a:ext cx="6720840" cy="472320"/>
              </a:xfrm>
              <a:prstGeom prst="roundRect">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21" name="Rectangle: Rounded Corners 6">
                <a:extLst>
                  <a:ext uri="{FF2B5EF4-FFF2-40B4-BE49-F238E27FC236}">
                    <a16:creationId xmlns:a16="http://schemas.microsoft.com/office/drawing/2014/main" id="{DF504F54-173A-443D-8DD8-88C211857854}"/>
                  </a:ext>
                </a:extLst>
              </p:cNvPr>
              <p:cNvSpPr txBox="1"/>
              <p:nvPr/>
            </p:nvSpPr>
            <p:spPr>
              <a:xfrm>
                <a:off x="503117" y="50116"/>
                <a:ext cx="6674726" cy="4262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32" tIns="0" rIns="254032" bIns="0" numCol="1" spcCol="1270" anchor="ctr" anchorCtr="0">
                <a:noAutofit/>
              </a:bodyPr>
              <a:lstStyle/>
              <a:p>
                <a:pPr marL="0" lvl="0" indent="0" algn="l" defTabSz="711200">
                  <a:lnSpc>
                    <a:spcPct val="90000"/>
                  </a:lnSpc>
                  <a:spcBef>
                    <a:spcPct val="0"/>
                  </a:spcBef>
                  <a:spcAft>
                    <a:spcPct val="35000"/>
                  </a:spcAft>
                  <a:buNone/>
                </a:pPr>
                <a:r>
                  <a:rPr lang="en-US" sz="1600" kern="1200" baseline="0" dirty="0"/>
                  <a:t>Library search: </a:t>
                </a:r>
                <a:r>
                  <a:rPr lang="en-US" sz="1600" kern="1200" baseline="0" dirty="0">
                    <a:hlinkClick r:id="rId3">
                      <a:extLst>
                        <a:ext uri="{A12FA001-AC4F-418D-AE19-62706E023703}">
                          <ahyp:hlinkClr xmlns:ahyp="http://schemas.microsoft.com/office/drawing/2018/hyperlinkcolor" val="tx"/>
                        </a:ext>
                      </a:extLst>
                    </a:hlinkClick>
                  </a:rPr>
                  <a:t>www.smu.edu/libraries</a:t>
                </a:r>
                <a:endParaRPr lang="en-US" sz="1600" kern="1200" dirty="0"/>
              </a:p>
            </p:txBody>
          </p:sp>
        </p:grpSp>
      </p:grpSp>
      <p:grpSp>
        <p:nvGrpSpPr>
          <p:cNvPr id="26" name="Group 25">
            <a:extLst>
              <a:ext uri="{FF2B5EF4-FFF2-40B4-BE49-F238E27FC236}">
                <a16:creationId xmlns:a16="http://schemas.microsoft.com/office/drawing/2014/main" id="{3913F3CA-3F76-4F87-922D-BBD3EE3688B8}"/>
              </a:ext>
            </a:extLst>
          </p:cNvPr>
          <p:cNvGrpSpPr/>
          <p:nvPr/>
        </p:nvGrpSpPr>
        <p:grpSpPr>
          <a:xfrm>
            <a:off x="1295400" y="3294924"/>
            <a:ext cx="9601200" cy="1118159"/>
            <a:chOff x="1295400" y="3294924"/>
            <a:chExt cx="9601200" cy="1118159"/>
          </a:xfrm>
        </p:grpSpPr>
        <p:grpSp>
          <p:nvGrpSpPr>
            <p:cNvPr id="8" name="Group 7">
              <a:extLst>
                <a:ext uri="{FF2B5EF4-FFF2-40B4-BE49-F238E27FC236}">
                  <a16:creationId xmlns:a16="http://schemas.microsoft.com/office/drawing/2014/main" id="{330595F8-D5C0-4F67-A1BE-542D5BB9AEDE}"/>
                </a:ext>
              </a:extLst>
            </p:cNvPr>
            <p:cNvGrpSpPr/>
            <p:nvPr/>
          </p:nvGrpSpPr>
          <p:grpSpPr>
            <a:xfrm>
              <a:off x="1295400" y="3531083"/>
              <a:ext cx="9601200" cy="882000"/>
              <a:chOff x="0" y="1467779"/>
              <a:chExt cx="9601200" cy="882000"/>
            </a:xfrm>
          </p:grpSpPr>
          <p:sp>
            <p:nvSpPr>
              <p:cNvPr id="18" name="Rectangle 17">
                <a:extLst>
                  <a:ext uri="{FF2B5EF4-FFF2-40B4-BE49-F238E27FC236}">
                    <a16:creationId xmlns:a16="http://schemas.microsoft.com/office/drawing/2014/main" id="{4E808DAF-998B-4BB5-961C-A82EB4BBE8D8}"/>
                  </a:ext>
                </a:extLst>
              </p:cNvPr>
              <p:cNvSpPr/>
              <p:nvPr/>
            </p:nvSpPr>
            <p:spPr>
              <a:xfrm>
                <a:off x="0" y="1467779"/>
                <a:ext cx="9601200" cy="882000"/>
              </a:xfrm>
              <a:prstGeom prst="rect">
                <a:avLst/>
              </a:prstGeom>
            </p:spPr>
            <p:style>
              <a:lnRef idx="2">
                <a:schemeClr val="dk2">
                  <a:hueOff val="0"/>
                  <a:satOff val="0"/>
                  <a:lumOff val="0"/>
                  <a:alphaOff val="0"/>
                </a:schemeClr>
              </a:lnRef>
              <a:fillRef idx="1">
                <a:schemeClr val="lt2">
                  <a:alpha val="90000"/>
                  <a:hueOff val="0"/>
                  <a:satOff val="0"/>
                  <a:lumOff val="0"/>
                  <a:alphaOff val="0"/>
                </a:schemeClr>
              </a:fillRef>
              <a:effectRef idx="0">
                <a:schemeClr val="lt2">
                  <a:alpha val="90000"/>
                  <a:hueOff val="0"/>
                  <a:satOff val="0"/>
                  <a:lumOff val="0"/>
                  <a:alphaOff val="0"/>
                </a:schemeClr>
              </a:effectRef>
              <a:fontRef idx="minor">
                <a:schemeClr val="dk1">
                  <a:hueOff val="0"/>
                  <a:satOff val="0"/>
                  <a:lumOff val="0"/>
                  <a:alphaOff val="0"/>
                </a:schemeClr>
              </a:fontRef>
            </p:style>
          </p:sp>
          <p:sp>
            <p:nvSpPr>
              <p:cNvPr id="19" name="TextBox 18">
                <a:extLst>
                  <a:ext uri="{FF2B5EF4-FFF2-40B4-BE49-F238E27FC236}">
                    <a16:creationId xmlns:a16="http://schemas.microsoft.com/office/drawing/2014/main" id="{4350D452-6232-49B8-8B5F-352296E719B8}"/>
                  </a:ext>
                </a:extLst>
              </p:cNvPr>
              <p:cNvSpPr txBox="1"/>
              <p:nvPr/>
            </p:nvSpPr>
            <p:spPr>
              <a:xfrm>
                <a:off x="0" y="1467779"/>
                <a:ext cx="9601200" cy="8820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45160" tIns="333248" rIns="745160" bIns="113792" numCol="1" spcCol="1270" anchor="t" anchorCtr="0">
                <a:noAutofit/>
              </a:bodyPr>
              <a:lstStyle/>
              <a:p>
                <a:pPr marL="0" lvl="1" indent="0" algn="l" defTabSz="711200">
                  <a:lnSpc>
                    <a:spcPct val="90000"/>
                  </a:lnSpc>
                  <a:spcBef>
                    <a:spcPct val="0"/>
                  </a:spcBef>
                  <a:spcAft>
                    <a:spcPct val="15000"/>
                  </a:spcAft>
                  <a:buNone/>
                </a:pPr>
                <a:r>
                  <a:rPr lang="en-US" sz="1600" i="1" kern="1200" baseline="0" dirty="0"/>
                  <a:t>Helps to target your search based on your approach to your topic – the affect of conspiracy theories on political campaigns could be researched via the Political Science guide.</a:t>
                </a:r>
                <a:endParaRPr lang="en-US" sz="1600" kern="1200" dirty="0"/>
              </a:p>
            </p:txBody>
          </p:sp>
        </p:grpSp>
        <p:grpSp>
          <p:nvGrpSpPr>
            <p:cNvPr id="9" name="Group 8">
              <a:extLst>
                <a:ext uri="{FF2B5EF4-FFF2-40B4-BE49-F238E27FC236}">
                  <a16:creationId xmlns:a16="http://schemas.microsoft.com/office/drawing/2014/main" id="{649E275C-A9AE-4883-B5EA-263F97AE87AF}"/>
                </a:ext>
              </a:extLst>
            </p:cNvPr>
            <p:cNvGrpSpPr/>
            <p:nvPr/>
          </p:nvGrpSpPr>
          <p:grpSpPr>
            <a:xfrm>
              <a:off x="1775460" y="3294924"/>
              <a:ext cx="6720840" cy="472320"/>
              <a:chOff x="480060" y="1231620"/>
              <a:chExt cx="6720840" cy="472320"/>
            </a:xfrm>
          </p:grpSpPr>
          <p:sp>
            <p:nvSpPr>
              <p:cNvPr id="16" name="Rectangle: Rounded Corners 15">
                <a:extLst>
                  <a:ext uri="{FF2B5EF4-FFF2-40B4-BE49-F238E27FC236}">
                    <a16:creationId xmlns:a16="http://schemas.microsoft.com/office/drawing/2014/main" id="{383564C1-2BED-4BA6-9659-BF1EAB8BD4E0}"/>
                  </a:ext>
                </a:extLst>
              </p:cNvPr>
              <p:cNvSpPr/>
              <p:nvPr/>
            </p:nvSpPr>
            <p:spPr>
              <a:xfrm>
                <a:off x="480060" y="1231620"/>
                <a:ext cx="6720840" cy="472320"/>
              </a:xfrm>
              <a:prstGeom prst="roundRect">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17" name="Rectangle: Rounded Corners 10">
                <a:extLst>
                  <a:ext uri="{FF2B5EF4-FFF2-40B4-BE49-F238E27FC236}">
                    <a16:creationId xmlns:a16="http://schemas.microsoft.com/office/drawing/2014/main" id="{AE6F2644-884C-4521-9B56-F76756FAF4AF}"/>
                  </a:ext>
                </a:extLst>
              </p:cNvPr>
              <p:cNvSpPr txBox="1"/>
              <p:nvPr/>
            </p:nvSpPr>
            <p:spPr>
              <a:xfrm>
                <a:off x="503117" y="1254677"/>
                <a:ext cx="6674726" cy="4262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32" tIns="0" rIns="254032" bIns="0" numCol="1" spcCol="1270" anchor="ctr" anchorCtr="0">
                <a:noAutofit/>
              </a:bodyPr>
              <a:lstStyle/>
              <a:p>
                <a:pPr marL="0" lvl="0" indent="0" algn="l" defTabSz="711200">
                  <a:lnSpc>
                    <a:spcPct val="90000"/>
                  </a:lnSpc>
                  <a:spcBef>
                    <a:spcPct val="0"/>
                  </a:spcBef>
                  <a:spcAft>
                    <a:spcPct val="35000"/>
                  </a:spcAft>
                  <a:buNone/>
                </a:pPr>
                <a:r>
                  <a:rPr lang="en-US" sz="1600" kern="1200" baseline="0" dirty="0"/>
                  <a:t>Research guides: </a:t>
                </a:r>
                <a:r>
                  <a:rPr lang="en-US" sz="1600" kern="1200" baseline="0" dirty="0">
                    <a:hlinkClick r:id="rId4">
                      <a:extLst>
                        <a:ext uri="{A12FA001-AC4F-418D-AE19-62706E023703}">
                          <ahyp:hlinkClr xmlns:ahyp="http://schemas.microsoft.com/office/drawing/2018/hyperlinkcolor" val="tx"/>
                        </a:ext>
                      </a:extLst>
                    </a:hlinkClick>
                  </a:rPr>
                  <a:t>guides.smu.edu/home</a:t>
                </a:r>
                <a:endParaRPr lang="en-US" sz="1600" kern="1200" dirty="0"/>
              </a:p>
            </p:txBody>
          </p:sp>
        </p:grpSp>
      </p:grpSp>
      <p:grpSp>
        <p:nvGrpSpPr>
          <p:cNvPr id="25" name="Group 24">
            <a:extLst>
              <a:ext uri="{FF2B5EF4-FFF2-40B4-BE49-F238E27FC236}">
                <a16:creationId xmlns:a16="http://schemas.microsoft.com/office/drawing/2014/main" id="{8AE4199F-7676-4F85-A611-C8FA3F10A809}"/>
              </a:ext>
            </a:extLst>
          </p:cNvPr>
          <p:cNvGrpSpPr/>
          <p:nvPr/>
        </p:nvGrpSpPr>
        <p:grpSpPr>
          <a:xfrm>
            <a:off x="1295400" y="4499484"/>
            <a:ext cx="9601200" cy="1118160"/>
            <a:chOff x="1295400" y="4499484"/>
            <a:chExt cx="9601200" cy="1118160"/>
          </a:xfrm>
        </p:grpSpPr>
        <p:grpSp>
          <p:nvGrpSpPr>
            <p:cNvPr id="10" name="Group 9">
              <a:extLst>
                <a:ext uri="{FF2B5EF4-FFF2-40B4-BE49-F238E27FC236}">
                  <a16:creationId xmlns:a16="http://schemas.microsoft.com/office/drawing/2014/main" id="{2F79AA98-926B-4D2C-BD4A-31E1FBD70B6C}"/>
                </a:ext>
              </a:extLst>
            </p:cNvPr>
            <p:cNvGrpSpPr/>
            <p:nvPr/>
          </p:nvGrpSpPr>
          <p:grpSpPr>
            <a:xfrm>
              <a:off x="1295400" y="4735644"/>
              <a:ext cx="9601200" cy="882000"/>
              <a:chOff x="0" y="2672340"/>
              <a:chExt cx="9601200" cy="882000"/>
            </a:xfrm>
          </p:grpSpPr>
          <p:sp>
            <p:nvSpPr>
              <p:cNvPr id="14" name="Rectangle 13">
                <a:extLst>
                  <a:ext uri="{FF2B5EF4-FFF2-40B4-BE49-F238E27FC236}">
                    <a16:creationId xmlns:a16="http://schemas.microsoft.com/office/drawing/2014/main" id="{6ABAC4A9-16E9-4F25-9DBD-ED911C2EA79E}"/>
                  </a:ext>
                </a:extLst>
              </p:cNvPr>
              <p:cNvSpPr/>
              <p:nvPr/>
            </p:nvSpPr>
            <p:spPr>
              <a:xfrm>
                <a:off x="0" y="2672340"/>
                <a:ext cx="9601200" cy="882000"/>
              </a:xfrm>
              <a:prstGeom prst="rect">
                <a:avLst/>
              </a:prstGeom>
            </p:spPr>
            <p:style>
              <a:lnRef idx="2">
                <a:schemeClr val="dk2">
                  <a:hueOff val="0"/>
                  <a:satOff val="0"/>
                  <a:lumOff val="0"/>
                  <a:alphaOff val="0"/>
                </a:schemeClr>
              </a:lnRef>
              <a:fillRef idx="1">
                <a:schemeClr val="lt2">
                  <a:alpha val="90000"/>
                  <a:hueOff val="0"/>
                  <a:satOff val="0"/>
                  <a:lumOff val="0"/>
                  <a:alphaOff val="0"/>
                </a:schemeClr>
              </a:fillRef>
              <a:effectRef idx="0">
                <a:schemeClr val="lt2">
                  <a:alpha val="90000"/>
                  <a:hueOff val="0"/>
                  <a:satOff val="0"/>
                  <a:lumOff val="0"/>
                  <a:alphaOff val="0"/>
                </a:schemeClr>
              </a:effectRef>
              <a:fontRef idx="minor">
                <a:schemeClr val="dk1">
                  <a:hueOff val="0"/>
                  <a:satOff val="0"/>
                  <a:lumOff val="0"/>
                  <a:alphaOff val="0"/>
                </a:schemeClr>
              </a:fontRef>
            </p:style>
          </p:sp>
          <p:sp>
            <p:nvSpPr>
              <p:cNvPr id="15" name="TextBox 14">
                <a:extLst>
                  <a:ext uri="{FF2B5EF4-FFF2-40B4-BE49-F238E27FC236}">
                    <a16:creationId xmlns:a16="http://schemas.microsoft.com/office/drawing/2014/main" id="{54BE2160-9D2F-4E95-8CF3-A7C481FC1E15}"/>
                  </a:ext>
                </a:extLst>
              </p:cNvPr>
              <p:cNvSpPr txBox="1"/>
              <p:nvPr/>
            </p:nvSpPr>
            <p:spPr>
              <a:xfrm>
                <a:off x="0" y="2672340"/>
                <a:ext cx="9601200" cy="8820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45160" tIns="333248" rIns="745160" bIns="113792" numCol="1" spcCol="1270" anchor="t" anchorCtr="0">
                <a:noAutofit/>
              </a:bodyPr>
              <a:lstStyle/>
              <a:p>
                <a:pPr marL="0" lvl="1" indent="0" algn="l" defTabSz="711200">
                  <a:lnSpc>
                    <a:spcPct val="90000"/>
                  </a:lnSpc>
                  <a:spcBef>
                    <a:spcPct val="0"/>
                  </a:spcBef>
                  <a:spcAft>
                    <a:spcPct val="15000"/>
                  </a:spcAft>
                  <a:buNone/>
                </a:pPr>
                <a:r>
                  <a:rPr lang="en-US" sz="1600" i="1" kern="1200" baseline="0" dirty="0"/>
                  <a:t>Librarians have built this research guide to help you as you research your topic. There are lots of helpful tips and links here.</a:t>
                </a:r>
                <a:endParaRPr lang="en-US" sz="1600" kern="1200" dirty="0"/>
              </a:p>
            </p:txBody>
          </p:sp>
        </p:grpSp>
        <p:grpSp>
          <p:nvGrpSpPr>
            <p:cNvPr id="11" name="Group 10">
              <a:extLst>
                <a:ext uri="{FF2B5EF4-FFF2-40B4-BE49-F238E27FC236}">
                  <a16:creationId xmlns:a16="http://schemas.microsoft.com/office/drawing/2014/main" id="{964BC92E-B5DB-4E1E-8BAD-0EAFB9A49642}"/>
                </a:ext>
              </a:extLst>
            </p:cNvPr>
            <p:cNvGrpSpPr/>
            <p:nvPr/>
          </p:nvGrpSpPr>
          <p:grpSpPr>
            <a:xfrm>
              <a:off x="1775460" y="4499484"/>
              <a:ext cx="6720840" cy="472320"/>
              <a:chOff x="480060" y="2436180"/>
              <a:chExt cx="6720840" cy="472320"/>
            </a:xfrm>
          </p:grpSpPr>
          <p:sp>
            <p:nvSpPr>
              <p:cNvPr id="12" name="Rectangle: Rounded Corners 11">
                <a:extLst>
                  <a:ext uri="{FF2B5EF4-FFF2-40B4-BE49-F238E27FC236}">
                    <a16:creationId xmlns:a16="http://schemas.microsoft.com/office/drawing/2014/main" id="{1EC21CA5-B061-48F7-AF10-5BB3A517C091}"/>
                  </a:ext>
                </a:extLst>
              </p:cNvPr>
              <p:cNvSpPr/>
              <p:nvPr/>
            </p:nvSpPr>
            <p:spPr>
              <a:xfrm>
                <a:off x="480060" y="2436180"/>
                <a:ext cx="6720840" cy="472320"/>
              </a:xfrm>
              <a:prstGeom prst="roundRect">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13" name="Rectangle: Rounded Corners 14">
                <a:extLst>
                  <a:ext uri="{FF2B5EF4-FFF2-40B4-BE49-F238E27FC236}">
                    <a16:creationId xmlns:a16="http://schemas.microsoft.com/office/drawing/2014/main" id="{1C6085E0-E432-49AC-9C2C-E69BC16D3387}"/>
                  </a:ext>
                </a:extLst>
              </p:cNvPr>
              <p:cNvSpPr txBox="1"/>
              <p:nvPr/>
            </p:nvSpPr>
            <p:spPr>
              <a:xfrm>
                <a:off x="503117" y="2459237"/>
                <a:ext cx="6674726" cy="4262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32" tIns="0" rIns="254032" bIns="0" numCol="1" spcCol="1270" anchor="ctr" anchorCtr="0">
                <a:noAutofit/>
              </a:bodyPr>
              <a:lstStyle/>
              <a:p>
                <a:pPr marL="0" lvl="0" indent="0" algn="l" defTabSz="711200">
                  <a:lnSpc>
                    <a:spcPct val="90000"/>
                  </a:lnSpc>
                  <a:spcBef>
                    <a:spcPct val="0"/>
                  </a:spcBef>
                  <a:spcAft>
                    <a:spcPct val="35000"/>
                  </a:spcAft>
                  <a:buNone/>
                </a:pPr>
                <a:r>
                  <a:rPr lang="en-US" sz="1600" kern="1200" baseline="0" dirty="0"/>
                  <a:t>Your guide for this course: </a:t>
                </a:r>
                <a:r>
                  <a:rPr lang="en-US" sz="1600" kern="1200" baseline="0" dirty="0">
                    <a:hlinkClick r:id="rId5">
                      <a:extLst>
                        <a:ext uri="{A12FA001-AC4F-418D-AE19-62706E023703}">
                          <ahyp:hlinkClr xmlns:ahyp="http://schemas.microsoft.com/office/drawing/2018/hyperlinkcolor" val="tx"/>
                        </a:ext>
                      </a:extLst>
                    </a:hlinkClick>
                  </a:rPr>
                  <a:t>guides.smu.edu/wrtr21s</a:t>
                </a:r>
                <a:endParaRPr lang="en-US" sz="1600" kern="1200" dirty="0"/>
              </a:p>
            </p:txBody>
          </p:sp>
        </p:grpSp>
      </p:grpSp>
    </p:spTree>
    <p:extLst>
      <p:ext uri="{BB962C8B-B14F-4D97-AF65-F5344CB8AC3E}">
        <p14:creationId xmlns:p14="http://schemas.microsoft.com/office/powerpoint/2010/main" val="240295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5"/>
                                        </p:tgtEl>
                                        <p:attrNameLst>
                                          <p:attrName>style.visibility</p:attrName>
                                        </p:attrNameLst>
                                      </p:cBhvr>
                                      <p:to>
                                        <p:strVal val="visible"/>
                                      </p:to>
                                    </p:set>
                                    <p:anim calcmode="lin" valueType="num">
                                      <p:cBhvr additive="base">
                                        <p:cTn id="13" dur="500" fill="hold"/>
                                        <p:tgtEl>
                                          <p:spTgt spid="25"/>
                                        </p:tgtEl>
                                        <p:attrNameLst>
                                          <p:attrName>ppt_x</p:attrName>
                                        </p:attrNameLst>
                                      </p:cBhvr>
                                      <p:tavLst>
                                        <p:tav tm="0">
                                          <p:val>
                                            <p:strVal val="#ppt_x"/>
                                          </p:val>
                                        </p:tav>
                                        <p:tav tm="100000">
                                          <p:val>
                                            <p:strVal val="#ppt_x"/>
                                          </p:val>
                                        </p:tav>
                                      </p:tavLst>
                                    </p:anim>
                                    <p:anim calcmode="lin" valueType="num">
                                      <p:cBhvr additive="base">
                                        <p:cTn id="1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500" fill="hold"/>
                                        <p:tgtEl>
                                          <p:spTgt spid="26"/>
                                        </p:tgtEl>
                                        <p:attrNameLst>
                                          <p:attrName>ppt_x</p:attrName>
                                        </p:attrNameLst>
                                      </p:cBhvr>
                                      <p:tavLst>
                                        <p:tav tm="0">
                                          <p:val>
                                            <p:strVal val="#ppt_x"/>
                                          </p:val>
                                        </p:tav>
                                        <p:tav tm="100000">
                                          <p:val>
                                            <p:strVal val="#ppt_x"/>
                                          </p:val>
                                        </p:tav>
                                      </p:tavLst>
                                    </p:anim>
                                    <p:anim calcmode="lin" valueType="num">
                                      <p:cBhvr additive="base">
                                        <p:cTn id="2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7175C-4AF6-4112-8F23-B5E5396B5EF3}"/>
              </a:ext>
            </a:extLst>
          </p:cNvPr>
          <p:cNvSpPr>
            <a:spLocks noGrp="1"/>
          </p:cNvSpPr>
          <p:nvPr>
            <p:ph type="title"/>
          </p:nvPr>
        </p:nvSpPr>
        <p:spPr/>
        <p:txBody>
          <a:bodyPr/>
          <a:lstStyle/>
          <a:p>
            <a:r>
              <a:rPr lang="en-US" dirty="0"/>
              <a:t>SEARCH TIPS</a:t>
            </a:r>
          </a:p>
        </p:txBody>
      </p:sp>
      <p:sp>
        <p:nvSpPr>
          <p:cNvPr id="3" name="Content Placeholder 2">
            <a:extLst>
              <a:ext uri="{FF2B5EF4-FFF2-40B4-BE49-F238E27FC236}">
                <a16:creationId xmlns:a16="http://schemas.microsoft.com/office/drawing/2014/main" id="{6F35267B-661B-4200-8A1D-BAE67E4A2855}"/>
              </a:ext>
            </a:extLst>
          </p:cNvPr>
          <p:cNvSpPr>
            <a:spLocks noGrp="1"/>
          </p:cNvSpPr>
          <p:nvPr>
            <p:ph idx="1"/>
          </p:nvPr>
        </p:nvSpPr>
        <p:spPr>
          <a:xfrm>
            <a:off x="1371600" y="2285999"/>
            <a:ext cx="9601200" cy="3986011"/>
          </a:xfrm>
        </p:spPr>
        <p:txBody>
          <a:bodyPr>
            <a:normAutofit fontScale="77500" lnSpcReduction="20000"/>
          </a:bodyPr>
          <a:lstStyle/>
          <a:p>
            <a:r>
              <a:rPr lang="en-US" dirty="0"/>
              <a:t>Use quotation marks around a phrase for results that only have those words in that order.​</a:t>
            </a:r>
          </a:p>
          <a:p>
            <a:r>
              <a:rPr lang="en-US" dirty="0"/>
              <a:t>Focus on keywords rather than a complete question.​</a:t>
            </a:r>
          </a:p>
          <a:p>
            <a:pPr lvl="1"/>
            <a:r>
              <a:rPr lang="en-US" dirty="0"/>
              <a:t>Internet search: What is the relationship between conspiracy theories and political campaigns?​</a:t>
            </a:r>
          </a:p>
          <a:p>
            <a:pPr lvl="1"/>
            <a:r>
              <a:rPr lang="en-US" dirty="0"/>
              <a:t>Database search: "conspiracy theory" and "political campaign"​</a:t>
            </a:r>
          </a:p>
          <a:p>
            <a:r>
              <a:rPr lang="en-US" dirty="0"/>
              <a:t>Keywords retrieve many results, some of which will be irrelevant. Try searches for alternate terms or synonyms.​</a:t>
            </a:r>
          </a:p>
          <a:p>
            <a:r>
              <a:rPr lang="en-US" dirty="0"/>
              <a:t>Subjects are descriptors for a piece of information that accurately represent the content. Using subjects will retrieve fewer results than keywords, but they are potentially more relevant. ​</a:t>
            </a:r>
          </a:p>
          <a:p>
            <a:pPr lvl="1"/>
            <a:r>
              <a:rPr lang="en-US" dirty="0"/>
              <a:t>Subject terms come from a restricted list. You need to know the specific subject terms used by that particular database.​</a:t>
            </a:r>
          </a:p>
          <a:p>
            <a:pPr lvl="1"/>
            <a:r>
              <a:rPr lang="en-US" dirty="0"/>
              <a:t>To discover subject terms, browse for subjects in the database that match your topic. Look for a button or link that says Subjects, Index, or Thesaurus (check the Help screens). Alternatively, perform a keyword search, and in your results, look at the Subject or Descriptor field to note the terms used.​</a:t>
            </a:r>
          </a:p>
          <a:p>
            <a:r>
              <a:rPr lang="en-US" dirty="0"/>
              <a:t>For more search tips, see this research guide: </a:t>
            </a:r>
            <a:r>
              <a:rPr lang="en-US" dirty="0">
                <a:hlinkClick r:id="rId3"/>
              </a:rPr>
              <a:t>guides.smu.edu/</a:t>
            </a:r>
            <a:r>
              <a:rPr lang="en-US" dirty="0" err="1">
                <a:hlinkClick r:id="rId3"/>
              </a:rPr>
              <a:t>searchstrategies</a:t>
            </a:r>
            <a:r>
              <a:rPr lang="en-US" dirty="0">
                <a:hlinkClick r:id="rId3"/>
              </a:rPr>
              <a:t>/databases </a:t>
            </a:r>
            <a:endParaRPr lang="en-US" dirty="0"/>
          </a:p>
        </p:txBody>
      </p:sp>
    </p:spTree>
    <p:extLst>
      <p:ext uri="{BB962C8B-B14F-4D97-AF65-F5344CB8AC3E}">
        <p14:creationId xmlns:p14="http://schemas.microsoft.com/office/powerpoint/2010/main" val="2084019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38E91-487C-4DAB-835E-D117CBDA7F63}"/>
              </a:ext>
            </a:extLst>
          </p:cNvPr>
          <p:cNvSpPr>
            <a:spLocks noGrp="1"/>
          </p:cNvSpPr>
          <p:nvPr>
            <p:ph type="title"/>
          </p:nvPr>
        </p:nvSpPr>
        <p:spPr/>
        <p:txBody>
          <a:bodyPr/>
          <a:lstStyle/>
          <a:p>
            <a:r>
              <a:rPr lang="en-US" dirty="0"/>
              <a:t>ACTIVITY 2</a:t>
            </a:r>
            <a:br>
              <a:rPr lang="en-US" dirty="0"/>
            </a:br>
            <a:r>
              <a:rPr lang="en-US" dirty="0"/>
              <a:t>Finding a new source</a:t>
            </a:r>
          </a:p>
        </p:txBody>
      </p:sp>
      <p:sp>
        <p:nvSpPr>
          <p:cNvPr id="3" name="Content Placeholder 2">
            <a:extLst>
              <a:ext uri="{FF2B5EF4-FFF2-40B4-BE49-F238E27FC236}">
                <a16:creationId xmlns:a16="http://schemas.microsoft.com/office/drawing/2014/main" id="{88BE55BB-007C-493A-B0D3-6A54C5C444E2}"/>
              </a:ext>
            </a:extLst>
          </p:cNvPr>
          <p:cNvSpPr>
            <a:spLocks noGrp="1"/>
          </p:cNvSpPr>
          <p:nvPr>
            <p:ph idx="1"/>
          </p:nvPr>
        </p:nvSpPr>
        <p:spPr/>
        <p:txBody>
          <a:bodyPr/>
          <a:lstStyle/>
          <a:p>
            <a:pPr>
              <a:spcAft>
                <a:spcPts val="600"/>
              </a:spcAft>
            </a:pPr>
            <a:r>
              <a:rPr lang="en-US" dirty="0"/>
              <a:t>Were you able to find a new source that relates to your class readings?</a:t>
            </a:r>
          </a:p>
          <a:p>
            <a:pPr>
              <a:spcAft>
                <a:spcPts val="600"/>
              </a:spcAft>
            </a:pPr>
            <a:r>
              <a:rPr lang="en-US" dirty="0"/>
              <a:t>What did you find? How did you find it?</a:t>
            </a:r>
          </a:p>
          <a:p>
            <a:pPr lvl="1">
              <a:spcAft>
                <a:spcPts val="600"/>
              </a:spcAft>
            </a:pPr>
            <a:r>
              <a:rPr lang="en-US" dirty="0"/>
              <a:t>Where did you search?</a:t>
            </a:r>
          </a:p>
          <a:p>
            <a:pPr lvl="1">
              <a:spcAft>
                <a:spcPts val="600"/>
              </a:spcAft>
            </a:pPr>
            <a:r>
              <a:rPr lang="en-US" dirty="0"/>
              <a:t>What keywords did you use? Filters? Other strategies?</a:t>
            </a:r>
          </a:p>
          <a:p>
            <a:pPr lvl="1">
              <a:spcAft>
                <a:spcPts val="600"/>
              </a:spcAft>
            </a:pPr>
            <a:r>
              <a:rPr lang="en-US" dirty="0"/>
              <a:t>Why did you choose this source from the result list?</a:t>
            </a:r>
          </a:p>
          <a:p>
            <a:pPr>
              <a:spcAft>
                <a:spcPts val="600"/>
              </a:spcAft>
            </a:pPr>
            <a:r>
              <a:rPr lang="en-US" dirty="0"/>
              <a:t>What, if anything, did you have problems with?</a:t>
            </a:r>
            <a:endParaRPr lang="en-US" i="0" dirty="0"/>
          </a:p>
        </p:txBody>
      </p:sp>
    </p:spTree>
    <p:extLst>
      <p:ext uri="{BB962C8B-B14F-4D97-AF65-F5344CB8AC3E}">
        <p14:creationId xmlns:p14="http://schemas.microsoft.com/office/powerpoint/2010/main" val="2725676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537A6-C5C5-4380-955B-9F7640F881B2}"/>
              </a:ext>
            </a:extLst>
          </p:cNvPr>
          <p:cNvSpPr>
            <a:spLocks noGrp="1"/>
          </p:cNvSpPr>
          <p:nvPr>
            <p:ph type="title"/>
          </p:nvPr>
        </p:nvSpPr>
        <p:spPr/>
        <p:txBody>
          <a:bodyPr/>
          <a:lstStyle/>
          <a:p>
            <a:r>
              <a:rPr lang="en-US" dirty="0"/>
              <a:t>DEMO</a:t>
            </a:r>
          </a:p>
        </p:txBody>
      </p:sp>
      <p:sp>
        <p:nvSpPr>
          <p:cNvPr id="3" name="Content Placeholder 2">
            <a:extLst>
              <a:ext uri="{FF2B5EF4-FFF2-40B4-BE49-F238E27FC236}">
                <a16:creationId xmlns:a16="http://schemas.microsoft.com/office/drawing/2014/main" id="{04BDB19E-2E8F-43E8-9598-6FE8C8D1BF29}"/>
              </a:ext>
            </a:extLst>
          </p:cNvPr>
          <p:cNvSpPr>
            <a:spLocks noGrp="1"/>
          </p:cNvSpPr>
          <p:nvPr>
            <p:ph idx="1"/>
          </p:nvPr>
        </p:nvSpPr>
        <p:spPr/>
        <p:txBody>
          <a:bodyPr/>
          <a:lstStyle/>
          <a:p>
            <a:pPr>
              <a:spcAft>
                <a:spcPts val="600"/>
              </a:spcAft>
            </a:pPr>
            <a:r>
              <a:rPr lang="en-US" dirty="0"/>
              <a:t>Everything search</a:t>
            </a:r>
          </a:p>
          <a:p>
            <a:pPr lvl="1">
              <a:spcAft>
                <a:spcPts val="600"/>
              </a:spcAft>
            </a:pPr>
            <a:r>
              <a:rPr lang="en-US" dirty="0"/>
              <a:t>Filtering by copyright year and type of resource</a:t>
            </a:r>
          </a:p>
          <a:p>
            <a:pPr lvl="1">
              <a:spcAft>
                <a:spcPts val="600"/>
              </a:spcAft>
            </a:pPr>
            <a:r>
              <a:rPr lang="en-US" dirty="0"/>
              <a:t>Looking at a listing and using the subject headers to find related information</a:t>
            </a:r>
          </a:p>
          <a:p>
            <a:pPr>
              <a:spcAft>
                <a:spcPts val="600"/>
              </a:spcAft>
            </a:pPr>
            <a:r>
              <a:rPr lang="en-US" dirty="0"/>
              <a:t>Research guide</a:t>
            </a:r>
          </a:p>
          <a:p>
            <a:pPr lvl="1">
              <a:spcAft>
                <a:spcPts val="600"/>
              </a:spcAft>
            </a:pPr>
            <a:r>
              <a:rPr lang="en-US" dirty="0"/>
              <a:t>Look through the databases – what might relate to your topic?</a:t>
            </a:r>
          </a:p>
          <a:p>
            <a:pPr lvl="1">
              <a:spcAft>
                <a:spcPts val="600"/>
              </a:spcAft>
            </a:pPr>
            <a:r>
              <a:rPr lang="en-US" dirty="0"/>
              <a:t>What keywords might work for your search? What are some synonyms of those words?</a:t>
            </a:r>
          </a:p>
        </p:txBody>
      </p:sp>
    </p:spTree>
    <p:extLst>
      <p:ext uri="{BB962C8B-B14F-4D97-AF65-F5344CB8AC3E}">
        <p14:creationId xmlns:p14="http://schemas.microsoft.com/office/powerpoint/2010/main" val="410165672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{203AD6DA-4AB2-48A3-9C54-17AFCF7B4678}tf10001105</Template>
  <TotalTime>762</TotalTime>
  <Words>3132</Words>
  <Application>Microsoft Office PowerPoint</Application>
  <PresentationFormat>Widescreen</PresentationFormat>
  <Paragraphs>201</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Franklin Gothic Book</vt:lpstr>
      <vt:lpstr>Symbol</vt:lpstr>
      <vt:lpstr>Crop</vt:lpstr>
      <vt:lpstr>WRTR 1313</vt:lpstr>
      <vt:lpstr>Joanna Russell Bliss</vt:lpstr>
      <vt:lpstr>Types of sources</vt:lpstr>
      <vt:lpstr>ACTIVITY 1 Making connections</vt:lpstr>
      <vt:lpstr>PHASES OF SEARCHING</vt:lpstr>
      <vt:lpstr>WHERE TO SEARCH</vt:lpstr>
      <vt:lpstr>SEARCH TIPS</vt:lpstr>
      <vt:lpstr>ACTIVITY 2 Finding a new source</vt:lpstr>
      <vt:lpstr>DEMO</vt:lpstr>
      <vt:lpstr>EVALUATING SOURCES</vt:lpstr>
      <vt:lpstr>RELIABILITY</vt:lpstr>
      <vt:lpstr>ACTIVITY 3 Evaluating sources</vt:lpstr>
      <vt:lpstr>BREAK OUT ROOMS</vt:lpstr>
      <vt:lpstr>ONLINE RESOURCES  AS YOU RESEARCH</vt:lpstr>
      <vt:lpstr>HELP WITH RESEARCH</vt:lpstr>
      <vt:lpstr>HELP WITH WRITING</vt:lpstr>
      <vt:lpstr>HELP WITH  RESEARCH &amp; WRITING</vt:lpstr>
      <vt:lpstr>Good luck with your research!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WRTR 1313</dc:title>
  <dc:creator>Joanna</dc:creator>
  <cp:lastModifiedBy>Joanna</cp:lastModifiedBy>
  <cp:revision>34</cp:revision>
  <cp:lastPrinted>2021-04-01T19:51:15Z</cp:lastPrinted>
  <dcterms:created xsi:type="dcterms:W3CDTF">2021-03-24T15:35:09Z</dcterms:created>
  <dcterms:modified xsi:type="dcterms:W3CDTF">2021-04-08T16:49:18Z</dcterms:modified>
</cp:coreProperties>
</file>